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ink/ink2.xml" ContentType="application/inkml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93"/>
  </p:notesMasterIdLst>
  <p:handoutMasterIdLst>
    <p:handoutMasterId r:id="rId94"/>
  </p:handoutMasterIdLst>
  <p:sldIdLst>
    <p:sldId id="256" r:id="rId2"/>
    <p:sldId id="258" r:id="rId3"/>
    <p:sldId id="273" r:id="rId4"/>
    <p:sldId id="281" r:id="rId5"/>
    <p:sldId id="282" r:id="rId6"/>
    <p:sldId id="296" r:id="rId7"/>
    <p:sldId id="279" r:id="rId8"/>
    <p:sldId id="283" r:id="rId9"/>
    <p:sldId id="278" r:id="rId10"/>
    <p:sldId id="287" r:id="rId11"/>
    <p:sldId id="288" r:id="rId12"/>
    <p:sldId id="286" r:id="rId13"/>
    <p:sldId id="289" r:id="rId14"/>
    <p:sldId id="285" r:id="rId15"/>
    <p:sldId id="280" r:id="rId16"/>
    <p:sldId id="290" r:id="rId17"/>
    <p:sldId id="291" r:id="rId18"/>
    <p:sldId id="295" r:id="rId19"/>
    <p:sldId id="284" r:id="rId20"/>
    <p:sldId id="294" r:id="rId21"/>
    <p:sldId id="293" r:id="rId22"/>
    <p:sldId id="298" r:id="rId23"/>
    <p:sldId id="300" r:id="rId24"/>
    <p:sldId id="299" r:id="rId25"/>
    <p:sldId id="303" r:id="rId26"/>
    <p:sldId id="304" r:id="rId27"/>
    <p:sldId id="302" r:id="rId28"/>
    <p:sldId id="301" r:id="rId29"/>
    <p:sldId id="307" r:id="rId30"/>
    <p:sldId id="306" r:id="rId31"/>
    <p:sldId id="305" r:id="rId32"/>
    <p:sldId id="297" r:id="rId33"/>
    <p:sldId id="308" r:id="rId34"/>
    <p:sldId id="292" r:id="rId35"/>
    <p:sldId id="369" r:id="rId36"/>
    <p:sldId id="311" r:id="rId37"/>
    <p:sldId id="313" r:id="rId38"/>
    <p:sldId id="315" r:id="rId39"/>
    <p:sldId id="314" r:id="rId40"/>
    <p:sldId id="312" r:id="rId41"/>
    <p:sldId id="310" r:id="rId42"/>
    <p:sldId id="318" r:id="rId43"/>
    <p:sldId id="319" r:id="rId44"/>
    <p:sldId id="321" r:id="rId45"/>
    <p:sldId id="320" r:id="rId46"/>
    <p:sldId id="322" r:id="rId47"/>
    <p:sldId id="323" r:id="rId48"/>
    <p:sldId id="324" r:id="rId49"/>
    <p:sldId id="317" r:id="rId50"/>
    <p:sldId id="316" r:id="rId51"/>
    <p:sldId id="328" r:id="rId52"/>
    <p:sldId id="326" r:id="rId53"/>
    <p:sldId id="327" r:id="rId54"/>
    <p:sldId id="361" r:id="rId55"/>
    <p:sldId id="329" r:id="rId56"/>
    <p:sldId id="362" r:id="rId57"/>
    <p:sldId id="325" r:id="rId58"/>
    <p:sldId id="370" r:id="rId59"/>
    <p:sldId id="309" r:id="rId60"/>
    <p:sldId id="334" r:id="rId61"/>
    <p:sldId id="367" r:id="rId62"/>
    <p:sldId id="332" r:id="rId63"/>
    <p:sldId id="333" r:id="rId64"/>
    <p:sldId id="335" r:id="rId65"/>
    <p:sldId id="336" r:id="rId66"/>
    <p:sldId id="338" r:id="rId67"/>
    <p:sldId id="339" r:id="rId68"/>
    <p:sldId id="337" r:id="rId69"/>
    <p:sldId id="342" r:id="rId70"/>
    <p:sldId id="341" r:id="rId71"/>
    <p:sldId id="363" r:id="rId72"/>
    <p:sldId id="364" r:id="rId73"/>
    <p:sldId id="365" r:id="rId74"/>
    <p:sldId id="340" r:id="rId75"/>
    <p:sldId id="347" r:id="rId76"/>
    <p:sldId id="348" r:id="rId77"/>
    <p:sldId id="346" r:id="rId78"/>
    <p:sldId id="350" r:id="rId79"/>
    <p:sldId id="351" r:id="rId80"/>
    <p:sldId id="352" r:id="rId81"/>
    <p:sldId id="345" r:id="rId82"/>
    <p:sldId id="366" r:id="rId83"/>
    <p:sldId id="349" r:id="rId84"/>
    <p:sldId id="353" r:id="rId85"/>
    <p:sldId id="354" r:id="rId86"/>
    <p:sldId id="355" r:id="rId87"/>
    <p:sldId id="356" r:id="rId88"/>
    <p:sldId id="359" r:id="rId89"/>
    <p:sldId id="358" r:id="rId90"/>
    <p:sldId id="360" r:id="rId91"/>
    <p:sldId id="368" r:id="rId9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598" autoAdjust="0"/>
  </p:normalViewPr>
  <p:slideViewPr>
    <p:cSldViewPr snapToGrid="0">
      <p:cViewPr varScale="1">
        <p:scale>
          <a:sx n="79" d="100"/>
          <a:sy n="79" d="100"/>
        </p:scale>
        <p:origin x="85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97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notesMaster" Target="notesMasters/notesMaster1.xml"/><Relationship Id="rId98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54F3A87-CFB2-4FCF-941D-4D966486907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4891EED-7351-4556-BE08-87076FBD492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3290B2-7E27-4AC5-96BC-5D8CF127BC6F}" type="datetimeFigureOut">
              <a:rPr lang="en-CA" smtClean="0"/>
              <a:t>2023-02-25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A8DF1E-0E31-4C42-957A-F44D93323C3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C051CB-67AD-4091-86A1-3A8AED96C1A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1744E7-7121-41AE-9BD4-B079624C30C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9224215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3-16T06:23:02.831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864 10019 0,'-17'-18'16,"-1"18"-1,36 0 64,-1 0-64,19 18 1,-19-18-16,54 0 15,17 18 1,-70-18-16,87 17 16,-16-17-1,16 0 1,-34 0 0,17 0 15,-35 0-31,0 0 31,0 0-15,0 0-1,-18 18 1,0-18 0,1 17-1,-1 1 1,0 0-1,18-18 1,-18 0 0,1 0-1,17 0 1,0 0 0,-1 0-1,19 0 16,-18 0-31,0 0 32,0 0-17,-18 0 1,36-18 0,-36 0-1,-17 18 1,-18 18 249,-18-18-249,18 18 0,-18-18-1,18 17-15,-17-17 0,-1 36 16,-17 17 0,-1-36-1,36 1 1,-35 35-16,0-18 31,35-17-15,0-1-1,-18 1 17,18-36 14,0 1-14,0-1-32,0-35 15,-17-17 1,17-19 0,-18 36-1,-17 1 1,35-1-1,-18 53 1,18-18 0,0 0-1,-18 18 17,18 18 46,18-18-47,-18 18-31,18-18 0,17 0 31,-35 17-31,53-17 16,17 0-16,-17 0 31,0-17-15,-35 17-1,0 0 1,-36 0 62,18 17-62,-18-17-16,1 18 15,-1 35 1,-17 0 0,-1 0-1,36-36-15,-35 19 31,35-19-31,0 1 47,-17-18-15,34 0 671</inkml:trace>
  <inkml:trace contextRef="#ctx0" brushRef="#br0" timeOffset="3831.95">1111 11377 0,'0'0'0,"-17"0"16,34 0 46,1 0-46,0 0-1,34 18 1,-34-18-16,70-18 16,18 18-1,35-18 1,0 1 0,-35-1-1,-18 18 1,1-17-1,-1-1 17,-35 18-17,-36 0-15,36-18 16,0 1 0,0-1-1,0-17 1,0-1-1,-18 1 1,-52 35 78,-1 18-47,18-1-32,-18-17-15,18 18 16,-17 17 0,-19 1-1,36-19-15,-17 19 16,-1-19-1,18 18 1,-18-35 0,18 18-1,0-36 17,-17-17-1,-1-18-31,0 0 15,1 0 17,17 36-32,0-1 15,0 0 1,0 1 15,17 17-15,19 0-1,17 0 1,-18 0 0,-17 0-16,17 0 15,0 0 1,-17 17 0,-18 1 15,-18 0-16,-17 35 17,0 0-17,-1-18 1,19-17 0,-1-18-1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3-25T06:54:55.153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16792 11165 0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D434D5-1D44-480E-8579-711220C8D1AE}" type="datetimeFigureOut">
              <a:rPr lang="en-CA" smtClean="0"/>
              <a:t>2023-02-25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0C5CEF-9ABC-4D45-82ED-3E15E697F84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5472998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62D655-5481-40B0-ACA5-9B34099479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2125B3-C93B-4AAA-B4BC-1E4BEE33CE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36D977-FD83-4069-B5DA-27460FBB9B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4BEAA8-FFCC-42A9-B532-05F5C3F68A69}" type="datetime1">
              <a:rPr lang="en-CA" smtClean="0"/>
              <a:t>2023-02-25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EF64B7-BEA7-4867-A7C1-49C3C33BCE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@ Dr. Mahmoud S. Masadeh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275C5F-500D-43F3-93E7-1561D46D32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70969-1D9F-4E41-A1EE-4EB62BCADA5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281659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A82FF7-EC0B-456B-9174-60092412C8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DB10F1-8690-4914-BA56-A449F1868E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98CCED-1E47-40DA-9F5B-7727937A94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54289-7144-430A-8412-F57B3691E326}" type="datetime1">
              <a:rPr lang="en-CA" smtClean="0"/>
              <a:t>2023-02-25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6500FE-ADEF-426C-9CAF-6FB9AC271E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@ Dr. Mahmoud S. Masadeh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CF545B-63A2-45D7-9812-263F50364D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70969-1D9F-4E41-A1EE-4EB62BCADA5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730534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7F11004-1D20-48E5-8A23-D007105B16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542C14-BB8F-4279-889D-A8C240FF69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1B8111-6B75-4952-9500-0AA628BBD2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F754B8-5A11-4233-9C1C-0C014D945E1E}" type="datetime1">
              <a:rPr lang="en-CA" smtClean="0"/>
              <a:t>2023-02-25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429B0E-985A-414C-AE01-8C29A9AB12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@ Dr. Mahmoud S. Masadeh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B48CB9-4FD0-42E3-8B7B-E239CBE6B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70969-1D9F-4E41-A1EE-4EB62BCADA5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066129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8C897-F8EE-432F-8152-E2107CC435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51EAA4-161A-4CEA-96FB-0ADAFBCAA2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BB0D60-1B1D-4733-9D7F-62F56C777D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6AEC7-F6B4-4BE1-BD82-F41AD391680E}" type="datetime1">
              <a:rPr lang="en-CA" smtClean="0"/>
              <a:t>2023-02-25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6E631E-7D42-4202-9082-02D78DF1B8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@ Dr. Mahmoud S. Masadeh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B0F2D2-E5E7-4320-ADDE-F7A538779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70969-1D9F-4E41-A1EE-4EB62BCADA5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073678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FBA31-A646-41DC-AF27-23A71B164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A58C9E-E43C-4EA7-92DD-FE9DE9AD34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4C3683-0948-4834-8112-ACAE0BABCC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C5597-DF86-4784-904B-0E87F5A55809}" type="datetime1">
              <a:rPr lang="en-CA" smtClean="0"/>
              <a:t>2023-02-25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53FDDF-B0DB-4A89-94C3-1F8211423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@ Dr. Mahmoud S. Masadeh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79AA23-FEB4-40BD-871D-69D70FA64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70969-1D9F-4E41-A1EE-4EB62BCADA5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8917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E9F86B-8AE7-47F6-8182-93B1DBDC2D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2C589A-C307-4220-9AB4-5FFF7B4A6E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99FD3D-5E15-4340-8307-7D7622B265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8ABF71-1625-461C-9439-B4EB13B70C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426BED-2144-4270-9024-6292FD18FE0E}" type="datetime1">
              <a:rPr lang="en-CA" smtClean="0"/>
              <a:t>2023-02-25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97CD09-E1BF-417E-943A-0ED052133D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@ Dr. Mahmoud S. Masadeh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453AB9-321C-47BF-9C08-0B5942AE0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70969-1D9F-4E41-A1EE-4EB62BCADA5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681627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BAFAC7-B1E2-4799-B174-1DF28019C7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5B5B41-5191-43BD-B2D4-7CFFD72736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59FBD2-C558-468D-B17C-427D9EF877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97603D0-3A77-4342-AE16-1AA269D4E0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77C099-0DD4-4323-9445-447B9E39E65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239DF6A-4451-400C-A9D9-02D1BF67C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A4C544-96F9-4969-9842-C1C5FB3280EE}" type="datetime1">
              <a:rPr lang="en-CA" smtClean="0"/>
              <a:t>2023-02-25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3E4070F-EBD4-4BFE-B742-BA45261FCB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@ Dr. Mahmoud S. Masadeh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0400FB9-45A0-42F7-983A-7661DF38E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70969-1D9F-4E41-A1EE-4EB62BCADA5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494169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2DE28-1D8C-42AD-8C29-9F33A57087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C001674-5D6C-4F45-9933-05B591B4F6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6FE15-27B8-45C9-BFA9-B8F3844974CB}" type="datetime1">
              <a:rPr lang="en-CA" smtClean="0"/>
              <a:t>2023-02-25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21CCEC-9FF9-47F9-AB4A-CD1AAB5A22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@ Dr. Mahmoud S. Masadeh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C9F806-49D7-4B65-A1FE-BB20E5E892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70969-1D9F-4E41-A1EE-4EB62BCADA5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415059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7B28A20-CF70-46AB-87FB-0BA791A2D1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5E0641-756E-41EE-9402-BB9515D31038}" type="datetime1">
              <a:rPr lang="en-CA" smtClean="0"/>
              <a:t>2023-02-25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317F72-A2A5-4F93-902E-3A2078C290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@ Dr. Mahmoud S. Masadeh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02A6D1-6853-4A45-B264-634C23AA9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70969-1D9F-4E41-A1EE-4EB62BCADA5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048764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255DC-FEC0-4725-8E7A-F7F8756A8B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4FDC65-2252-48E7-A038-6409B3F70C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8DDF21-565D-422E-AD46-41D48FD793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9D2545-C8A4-4EFB-A895-E501D50511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66BD9-A562-4066-8199-AACEF848F7DD}" type="datetime1">
              <a:rPr lang="en-CA" smtClean="0"/>
              <a:t>2023-02-25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1015F5-46EC-43D0-A8FF-57294EACA4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@ Dr. Mahmoud S. Masadeh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E0C68B-5E8A-437E-B183-038F62DD95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70969-1D9F-4E41-A1EE-4EB62BCADA5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994357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3F65C-1C27-4890-91C2-170140AB5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8FF4590-2E3F-4B2A-B0D0-D82147C70BA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B403A3-84AE-425D-B143-17C2C25F76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78A173-B8D3-4E6D-B0FB-786B92565A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994AA-78A9-4949-A84B-E93323B6D39E}" type="datetime1">
              <a:rPr lang="en-CA" smtClean="0"/>
              <a:t>2023-02-25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4A162C-9B7E-464C-8E19-3BE0EFC5B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@ Dr. Mahmoud S. Masadeh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E9C134-26AF-4993-ACE8-BED4575DCA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70969-1D9F-4E41-A1EE-4EB62BCADA5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719252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255F62B-E627-456F-A5A2-4DAFDD111B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C54C95-D216-401F-A655-1026EE0E45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6E41A3-EA9D-4E35-95C6-F1560B2F603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68DAED-7E4E-4F17-A965-5BF79014DC61}" type="datetime1">
              <a:rPr lang="en-CA" smtClean="0"/>
              <a:t>2023-02-25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C39710-381C-4118-89EB-9070627945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CA"/>
              <a:t>@ Dr. Mahmoud S. Masadeh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01BCCA-5886-4E50-A058-B904587B59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570969-1D9F-4E41-A1EE-4EB62BCADA5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026239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emf"/><Relationship Id="rId4" Type="http://schemas.openxmlformats.org/officeDocument/2006/relationships/image" Target="../media/image15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7" Type="http://schemas.openxmlformats.org/officeDocument/2006/relationships/image" Target="../media/image20.png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emf"/><Relationship Id="rId5" Type="http://schemas.openxmlformats.org/officeDocument/2006/relationships/image" Target="../media/image18.emf"/><Relationship Id="rId4" Type="http://schemas.openxmlformats.org/officeDocument/2006/relationships/image" Target="../media/image17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emf"/><Relationship Id="rId5" Type="http://schemas.openxmlformats.org/officeDocument/2006/relationships/image" Target="../media/image15.emf"/><Relationship Id="rId4" Type="http://schemas.openxmlformats.org/officeDocument/2006/relationships/image" Target="../media/image14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emf"/><Relationship Id="rId4" Type="http://schemas.openxmlformats.org/officeDocument/2006/relationships/image" Target="../media/image15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emf"/><Relationship Id="rId4" Type="http://schemas.openxmlformats.org/officeDocument/2006/relationships/image" Target="../media/image15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emf"/><Relationship Id="rId5" Type="http://schemas.openxmlformats.org/officeDocument/2006/relationships/image" Target="../media/image37.emf"/><Relationship Id="rId4" Type="http://schemas.openxmlformats.org/officeDocument/2006/relationships/image" Target="../media/image15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emf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7" Type="http://schemas.openxmlformats.org/officeDocument/2006/relationships/image" Target="../media/image50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emf"/><Relationship Id="rId5" Type="http://schemas.openxmlformats.org/officeDocument/2006/relationships/image" Target="../media/image49.emf"/><Relationship Id="rId4" Type="http://schemas.openxmlformats.org/officeDocument/2006/relationships/image" Target="../media/image48.em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emf"/><Relationship Id="rId3" Type="http://schemas.openxmlformats.org/officeDocument/2006/relationships/image" Target="../media/image59.emf"/><Relationship Id="rId7" Type="http://schemas.openxmlformats.org/officeDocument/2006/relationships/image" Target="../media/image62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emf"/><Relationship Id="rId5" Type="http://schemas.openxmlformats.org/officeDocument/2006/relationships/image" Target="../media/image15.emf"/><Relationship Id="rId4" Type="http://schemas.openxmlformats.org/officeDocument/2006/relationships/image" Target="../media/image60.emf"/><Relationship Id="rId9" Type="http://schemas.openxmlformats.org/officeDocument/2006/relationships/image" Target="../media/image64.emf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emf"/><Relationship Id="rId3" Type="http://schemas.openxmlformats.org/officeDocument/2006/relationships/image" Target="../media/image14.emf"/><Relationship Id="rId7" Type="http://schemas.openxmlformats.org/officeDocument/2006/relationships/image" Target="../media/image68.emf"/><Relationship Id="rId2" Type="http://schemas.openxmlformats.org/officeDocument/2006/relationships/image" Target="../media/image65.emf"/><Relationship Id="rId16" Type="http://schemas.openxmlformats.org/officeDocument/2006/relationships/image" Target="../media/image9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emf"/><Relationship Id="rId11" Type="http://schemas.openxmlformats.org/officeDocument/2006/relationships/customXml" Target="../ink/ink2.xml"/><Relationship Id="rId5" Type="http://schemas.openxmlformats.org/officeDocument/2006/relationships/image" Target="../media/image66.emf"/><Relationship Id="rId10" Type="http://schemas.openxmlformats.org/officeDocument/2006/relationships/image" Target="../media/image71.emf"/><Relationship Id="rId4" Type="http://schemas.openxmlformats.org/officeDocument/2006/relationships/image" Target="../media/image15.emf"/><Relationship Id="rId9" Type="http://schemas.openxmlformats.org/officeDocument/2006/relationships/image" Target="../media/image70.emf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emf"/><Relationship Id="rId2" Type="http://schemas.openxmlformats.org/officeDocument/2006/relationships/image" Target="../media/image73.emf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emf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emf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emf"/><Relationship Id="rId2" Type="http://schemas.openxmlformats.org/officeDocument/2006/relationships/image" Target="../media/image81.emf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emf"/><Relationship Id="rId2" Type="http://schemas.openxmlformats.org/officeDocument/2006/relationships/image" Target="../media/image8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emf"/><Relationship Id="rId5" Type="http://schemas.openxmlformats.org/officeDocument/2006/relationships/image" Target="../media/image86.emf"/><Relationship Id="rId4" Type="http://schemas.openxmlformats.org/officeDocument/2006/relationships/image" Target="../media/image85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emf"/><Relationship Id="rId7" Type="http://schemas.openxmlformats.org/officeDocument/2006/relationships/image" Target="../media/image93.emf"/><Relationship Id="rId2" Type="http://schemas.openxmlformats.org/officeDocument/2006/relationships/image" Target="../media/image8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emf"/><Relationship Id="rId5" Type="http://schemas.openxmlformats.org/officeDocument/2006/relationships/image" Target="../media/image91.emf"/><Relationship Id="rId4" Type="http://schemas.openxmlformats.org/officeDocument/2006/relationships/image" Target="../media/image90.emf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emf"/><Relationship Id="rId3" Type="http://schemas.openxmlformats.org/officeDocument/2006/relationships/image" Target="../media/image90.emf"/><Relationship Id="rId7" Type="http://schemas.openxmlformats.org/officeDocument/2006/relationships/image" Target="../media/image95.emf"/><Relationship Id="rId2" Type="http://schemas.openxmlformats.org/officeDocument/2006/relationships/image" Target="../media/image8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emf"/><Relationship Id="rId5" Type="http://schemas.openxmlformats.org/officeDocument/2006/relationships/image" Target="../media/image92.emf"/><Relationship Id="rId4" Type="http://schemas.openxmlformats.org/officeDocument/2006/relationships/image" Target="../media/image91.emf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emf"/><Relationship Id="rId3" Type="http://schemas.openxmlformats.org/officeDocument/2006/relationships/image" Target="../media/image90.emf"/><Relationship Id="rId7" Type="http://schemas.openxmlformats.org/officeDocument/2006/relationships/image" Target="../media/image95.emf"/><Relationship Id="rId2" Type="http://schemas.openxmlformats.org/officeDocument/2006/relationships/image" Target="../media/image8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emf"/><Relationship Id="rId5" Type="http://schemas.openxmlformats.org/officeDocument/2006/relationships/image" Target="../media/image92.emf"/><Relationship Id="rId4" Type="http://schemas.openxmlformats.org/officeDocument/2006/relationships/image" Target="../media/image91.emf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em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5" Type="http://schemas.openxmlformats.org/officeDocument/2006/relationships/image" Target="../media/image85.emf"/><Relationship Id="rId4" Type="http://schemas.openxmlformats.org/officeDocument/2006/relationships/image" Target="../media/image82.emf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emf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emf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emf"/><Relationship Id="rId2" Type="http://schemas.openxmlformats.org/officeDocument/2006/relationships/image" Target="../media/image10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3.pn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emf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emf"/><Relationship Id="rId2" Type="http://schemas.openxmlformats.org/officeDocument/2006/relationships/image" Target="../media/image105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emf"/><Relationship Id="rId4" Type="http://schemas.openxmlformats.org/officeDocument/2006/relationships/image" Target="../media/image14.emf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emf"/><Relationship Id="rId3" Type="http://schemas.openxmlformats.org/officeDocument/2006/relationships/image" Target="../media/image14.emf"/><Relationship Id="rId7" Type="http://schemas.openxmlformats.org/officeDocument/2006/relationships/image" Target="../media/image110.emf"/><Relationship Id="rId2" Type="http://schemas.openxmlformats.org/officeDocument/2006/relationships/image" Target="../media/image10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emf"/><Relationship Id="rId5" Type="http://schemas.openxmlformats.org/officeDocument/2006/relationships/image" Target="../media/image15.emf"/><Relationship Id="rId10" Type="http://schemas.openxmlformats.org/officeDocument/2006/relationships/image" Target="../media/image113.emf"/><Relationship Id="rId4" Type="http://schemas.openxmlformats.org/officeDocument/2006/relationships/image" Target="../media/image108.emf"/><Relationship Id="rId9" Type="http://schemas.openxmlformats.org/officeDocument/2006/relationships/image" Target="../media/image112.emf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emf"/><Relationship Id="rId3" Type="http://schemas.openxmlformats.org/officeDocument/2006/relationships/image" Target="../media/image15.emf"/><Relationship Id="rId7" Type="http://schemas.openxmlformats.org/officeDocument/2006/relationships/image" Target="../media/image112.emf"/><Relationship Id="rId2" Type="http://schemas.openxmlformats.org/officeDocument/2006/relationships/image" Target="../media/image10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.emf"/><Relationship Id="rId5" Type="http://schemas.openxmlformats.org/officeDocument/2006/relationships/image" Target="../media/image110.emf"/><Relationship Id="rId10" Type="http://schemas.openxmlformats.org/officeDocument/2006/relationships/image" Target="../media/image115.emf"/><Relationship Id="rId4" Type="http://schemas.openxmlformats.org/officeDocument/2006/relationships/image" Target="../media/image109.emf"/><Relationship Id="rId9" Type="http://schemas.openxmlformats.org/officeDocument/2006/relationships/image" Target="../media/image114.pn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emf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9.emf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37BEEBDF-32C9-4D84-A11F-79F6C52ABA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9974" y="0"/>
            <a:ext cx="5534111" cy="6858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9354965D-2D13-479F-88D4-628946287487}"/>
              </a:ext>
            </a:extLst>
          </p:cNvPr>
          <p:cNvSpPr/>
          <p:nvPr/>
        </p:nvSpPr>
        <p:spPr>
          <a:xfrm>
            <a:off x="0" y="0"/>
            <a:ext cx="6659974" cy="28944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E53690AD-DC02-4F41-8360-45A72FED27B4}"/>
              </a:ext>
            </a:extLst>
          </p:cNvPr>
          <p:cNvSpPr txBox="1">
            <a:spLocks/>
          </p:cNvSpPr>
          <p:nvPr/>
        </p:nvSpPr>
        <p:spPr>
          <a:xfrm>
            <a:off x="260215" y="531132"/>
            <a:ext cx="6139543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dirty="0">
                <a:latin typeface="Book Antiqua" panose="02040602050305030304" pitchFamily="18" charset="0"/>
                <a:ea typeface="+mj-ea"/>
                <a:cs typeface="+mj-cs"/>
              </a:rPr>
              <a:t>Computer Organization </a:t>
            </a:r>
            <a:r>
              <a:rPr lang="ar-JO" sz="4000" dirty="0">
                <a:latin typeface="Book Antiqua" panose="02040602050305030304" pitchFamily="18" charset="0"/>
                <a:ea typeface="+mj-ea"/>
                <a:cs typeface="+mj-cs"/>
              </a:rPr>
              <a:t>تنظيم الحاسوب</a:t>
            </a:r>
            <a:r>
              <a:rPr lang="en-US" sz="4000" dirty="0">
                <a:latin typeface="Book Antiqua" panose="02040602050305030304" pitchFamily="18" charset="0"/>
                <a:ea typeface="+mj-ea"/>
                <a:cs typeface="+mj-cs"/>
              </a:rPr>
              <a:t> </a:t>
            </a:r>
          </a:p>
          <a:p>
            <a:endParaRPr lang="en-CA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1D22F46-35B5-4B3A-9C6F-E216976A8C4E}"/>
              </a:ext>
            </a:extLst>
          </p:cNvPr>
          <p:cNvSpPr/>
          <p:nvPr/>
        </p:nvSpPr>
        <p:spPr>
          <a:xfrm>
            <a:off x="0" y="2894466"/>
            <a:ext cx="6659974" cy="39601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8D0B4C7F-9A01-442A-AAD9-32008510035E}"/>
              </a:ext>
            </a:extLst>
          </p:cNvPr>
          <p:cNvSpPr txBox="1">
            <a:spLocks/>
          </p:cNvSpPr>
          <p:nvPr/>
        </p:nvSpPr>
        <p:spPr>
          <a:xfrm>
            <a:off x="520431" y="5410199"/>
            <a:ext cx="6139543" cy="13317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4000" b="1" dirty="0">
                <a:latin typeface="Pristina" panose="03060402040406080204" pitchFamily="66" charset="0"/>
                <a:ea typeface="+mj-ea"/>
                <a:cs typeface="+mj-cs"/>
              </a:rPr>
              <a:t>Dr. Mahmoud Masadeh</a:t>
            </a:r>
          </a:p>
          <a:p>
            <a:endParaRPr lang="en-CA" sz="4000" dirty="0">
              <a:latin typeface="Book Antiqua" panose="02040602050305030304" pitchFamily="18" charset="0"/>
              <a:ea typeface="+mj-ea"/>
              <a:cs typeface="+mj-cs"/>
            </a:endParaRPr>
          </a:p>
          <a:p>
            <a:endParaRPr lang="en-CA" sz="4000" dirty="0">
              <a:latin typeface="Book Antiqua" panose="02040602050305030304" pitchFamily="18" charset="0"/>
              <a:ea typeface="+mj-ea"/>
              <a:cs typeface="+mj-cs"/>
            </a:endParaRP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8DAF69EB-C1FB-467F-BAA3-116F55116601}"/>
              </a:ext>
            </a:extLst>
          </p:cNvPr>
          <p:cNvSpPr txBox="1">
            <a:spLocks/>
          </p:cNvSpPr>
          <p:nvPr/>
        </p:nvSpPr>
        <p:spPr>
          <a:xfrm>
            <a:off x="520431" y="3603171"/>
            <a:ext cx="6139543" cy="13317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3600" dirty="0">
                <a:latin typeface="Book Antiqua" panose="02040602050305030304" pitchFamily="18" charset="0"/>
                <a:ea typeface="+mj-ea"/>
                <a:cs typeface="+mj-cs"/>
              </a:rPr>
              <a:t>Chapter 2</a:t>
            </a:r>
          </a:p>
          <a:p>
            <a:endParaRPr lang="en-CA" sz="4000" dirty="0">
              <a:latin typeface="Book Antiqua" panose="02040602050305030304" pitchFamily="18" charset="0"/>
              <a:ea typeface="+mj-ea"/>
              <a:cs typeface="+mj-cs"/>
            </a:endParaRPr>
          </a:p>
          <a:p>
            <a:endParaRPr lang="en-CA" sz="4000" dirty="0">
              <a:latin typeface="Book Antiqua" panose="02040602050305030304" pitchFamily="18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8294858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1CFAC-A95E-472E-ABE2-A4E4AD09B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775" y="365125"/>
            <a:ext cx="11268075" cy="568325"/>
          </a:xfrm>
        </p:spPr>
        <p:txBody>
          <a:bodyPr>
            <a:noAutofit/>
          </a:bodyPr>
          <a:lstStyle/>
          <a:p>
            <a:r>
              <a:rPr lang="en-US" sz="4000" dirty="0">
                <a:solidFill>
                  <a:srgbClr val="C00000"/>
                </a:solidFill>
                <a:latin typeface="Book Antiqua" panose="02040602050305030304" pitchFamily="18" charset="0"/>
              </a:rPr>
              <a:t>RISC-V assembly language /logical/ Shift</a:t>
            </a:r>
            <a:endParaRPr lang="en-CA" sz="4000" dirty="0">
              <a:solidFill>
                <a:srgbClr val="C00000"/>
              </a:solidFill>
              <a:latin typeface="Book Antiqua" panose="0204060205030503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FAF54C-3B6F-460F-82AF-2019378D4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70969-1D9F-4E41-A1EE-4EB62BCADA54}" type="slidenum">
              <a:rPr lang="en-CA" smtClean="0"/>
              <a:t>10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30616F-7F92-482E-B926-4C016A2451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dirty="0"/>
              <a:t>@ Dr. Mahmoud S. Masadeh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591CA6C-CF8A-4B80-93E6-5CB7A5D943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lum bright="-20000" contrast="20000"/>
          </a:blip>
          <a:srcRect b="90224"/>
          <a:stretch/>
        </p:blipFill>
        <p:spPr>
          <a:xfrm>
            <a:off x="830075" y="1130300"/>
            <a:ext cx="9987564" cy="49167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609014E-66B9-4481-8D85-0F0257DBEF1E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-20000" contrast="40000"/>
          </a:blip>
          <a:stretch>
            <a:fillRect/>
          </a:stretch>
        </p:blipFill>
        <p:spPr>
          <a:xfrm>
            <a:off x="830075" y="1589077"/>
            <a:ext cx="9987564" cy="367984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862620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1CFAC-A95E-472E-ABE2-A4E4AD09B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775" y="365125"/>
            <a:ext cx="11268075" cy="568325"/>
          </a:xfrm>
        </p:spPr>
        <p:txBody>
          <a:bodyPr>
            <a:noAutofit/>
          </a:bodyPr>
          <a:lstStyle/>
          <a:p>
            <a:r>
              <a:rPr lang="en-US" sz="4000" dirty="0">
                <a:solidFill>
                  <a:srgbClr val="C00000"/>
                </a:solidFill>
                <a:latin typeface="Book Antiqua" panose="02040602050305030304" pitchFamily="18" charset="0"/>
              </a:rPr>
              <a:t>RISC-V assembly language /branch</a:t>
            </a:r>
            <a:endParaRPr lang="en-CA" sz="4000" dirty="0">
              <a:solidFill>
                <a:srgbClr val="C00000"/>
              </a:solidFill>
              <a:latin typeface="Book Antiqua" panose="0204060205030503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FAF54C-3B6F-460F-82AF-2019378D4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70969-1D9F-4E41-A1EE-4EB62BCADA54}" type="slidenum">
              <a:rPr lang="en-CA" smtClean="0"/>
              <a:t>11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30616F-7F92-482E-B926-4C016A2451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dirty="0"/>
              <a:t>@ Dr. Mahmoud S. Masadeh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591CA6C-CF8A-4B80-93E6-5CB7A5D943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lum bright="-20000" contrast="20000"/>
          </a:blip>
          <a:srcRect b="90224"/>
          <a:stretch/>
        </p:blipFill>
        <p:spPr>
          <a:xfrm>
            <a:off x="830075" y="1130300"/>
            <a:ext cx="9987564" cy="49167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980C567-3126-4180-8221-904F1D1C7282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-20000" contrast="40000"/>
          </a:blip>
          <a:stretch>
            <a:fillRect/>
          </a:stretch>
        </p:blipFill>
        <p:spPr>
          <a:xfrm>
            <a:off x="830075" y="1545771"/>
            <a:ext cx="9987564" cy="270678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312974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1CFAC-A95E-472E-ABE2-A4E4AD09B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775" y="365125"/>
            <a:ext cx="11268075" cy="568325"/>
          </a:xfrm>
        </p:spPr>
        <p:txBody>
          <a:bodyPr>
            <a:noAutofit/>
          </a:bodyPr>
          <a:lstStyle/>
          <a:p>
            <a:r>
              <a:rPr lang="en-US" sz="3600" dirty="0">
                <a:solidFill>
                  <a:srgbClr val="C00000"/>
                </a:solidFill>
                <a:latin typeface="Book Antiqua" panose="02040602050305030304" pitchFamily="18" charset="0"/>
              </a:rPr>
              <a:t>Compiling Two C Assignment Statements into RISC-V</a:t>
            </a:r>
            <a:endParaRPr lang="en-CA" sz="3600" dirty="0">
              <a:solidFill>
                <a:srgbClr val="C00000"/>
              </a:solidFill>
              <a:latin typeface="Book Antiqua" panose="02040602050305030304" pitchFamily="18" charset="0"/>
            </a:endParaRP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60D993CB-AFF4-4745-81A5-2DC33E2D7B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lum bright="-20000" contrast="40000"/>
          </a:blip>
          <a:stretch>
            <a:fillRect/>
          </a:stretch>
        </p:blipFill>
        <p:spPr>
          <a:xfrm>
            <a:off x="675671" y="4069715"/>
            <a:ext cx="7633170" cy="164592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FAF54C-3B6F-460F-82AF-2019378D4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70969-1D9F-4E41-A1EE-4EB62BCADA54}" type="slidenum">
              <a:rPr lang="en-CA" smtClean="0"/>
              <a:t>12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30616F-7F92-482E-B926-4C016A2451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dirty="0"/>
              <a:t>@ Dr. Mahmoud S. Masadeh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A8A4148-A7E3-492E-9B5E-D6D523E888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8251" y="1992548"/>
            <a:ext cx="1493949" cy="3955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B831296-D101-4D4A-9878-51E80BAC7B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4008" y="4865452"/>
            <a:ext cx="1468192" cy="38910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C0F464E-4C84-4EAF-9302-1257954F0EDC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-20000" contrast="40000"/>
          </a:blip>
          <a:stretch>
            <a:fillRect/>
          </a:stretch>
        </p:blipFill>
        <p:spPr>
          <a:xfrm>
            <a:off x="957310" y="1143000"/>
            <a:ext cx="7069893" cy="2286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104511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1CFAC-A95E-472E-ABE2-A4E4AD09B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775" y="365125"/>
            <a:ext cx="11268075" cy="568325"/>
          </a:xfrm>
        </p:spPr>
        <p:txBody>
          <a:bodyPr>
            <a:noAutofit/>
          </a:bodyPr>
          <a:lstStyle/>
          <a:p>
            <a:r>
              <a:rPr lang="en-US" sz="3600" dirty="0">
                <a:solidFill>
                  <a:srgbClr val="C00000"/>
                </a:solidFill>
                <a:latin typeface="Book Antiqua" panose="02040602050305030304" pitchFamily="18" charset="0"/>
              </a:rPr>
              <a:t>Compiling a Complex C Assignment into RISC-V</a:t>
            </a:r>
            <a:endParaRPr lang="en-CA" sz="3600" dirty="0">
              <a:solidFill>
                <a:srgbClr val="C00000"/>
              </a:solidFill>
              <a:latin typeface="Book Antiqua" panose="0204060205030503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FAF54C-3B6F-460F-82AF-2019378D4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70969-1D9F-4E41-A1EE-4EB62BCADA54}" type="slidenum">
              <a:rPr lang="en-CA" smtClean="0"/>
              <a:t>13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30616F-7F92-482E-B926-4C016A2451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dirty="0"/>
              <a:t>@ Dr. Mahmoud S. Masadeh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A8A4148-A7E3-492E-9B5E-D6D523E888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8251" y="1992548"/>
            <a:ext cx="1493949" cy="3955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B831296-D101-4D4A-9878-51E80BAC7B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4008" y="4865452"/>
            <a:ext cx="1468192" cy="38910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3911DF-C0D6-4332-9488-024B0B6F28A8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-20000" contrast="40000"/>
          </a:blip>
          <a:stretch>
            <a:fillRect/>
          </a:stretch>
        </p:blipFill>
        <p:spPr>
          <a:xfrm>
            <a:off x="574315" y="1306748"/>
            <a:ext cx="7793877" cy="13716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15F1555-7C9D-48E9-99EC-26F9B6C15723}"/>
              </a:ext>
            </a:extLst>
          </p:cNvPr>
          <p:cNvSpPr/>
          <p:nvPr/>
        </p:nvSpPr>
        <p:spPr>
          <a:xfrm>
            <a:off x="514285" y="3429000"/>
            <a:ext cx="7913936" cy="260168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AA70C92-4C40-49D5-8A45-56BE8DA563DA}"/>
              </a:ext>
            </a:extLst>
          </p:cNvPr>
          <p:cNvGrpSpPr/>
          <p:nvPr/>
        </p:nvGrpSpPr>
        <p:grpSpPr>
          <a:xfrm>
            <a:off x="9588053" y="2669871"/>
            <a:ext cx="1600978" cy="1845271"/>
            <a:chOff x="9588053" y="2669871"/>
            <a:chExt cx="1600978" cy="184527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4D41F35-F193-43AB-91C7-00A5C420478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588053" y="2669871"/>
              <a:ext cx="1533443" cy="36576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BE3E3ED1-774E-45A9-8C95-CBE7D70D7BC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588053" y="3285477"/>
              <a:ext cx="1600978" cy="54864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12738DD7-FD9C-41EB-BFDB-AD39D8280B6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785582" y="4085008"/>
              <a:ext cx="1280160" cy="43013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43014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1CFAC-A95E-472E-ABE2-A4E4AD09B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775" y="365125"/>
            <a:ext cx="11268075" cy="568325"/>
          </a:xfrm>
        </p:spPr>
        <p:txBody>
          <a:bodyPr>
            <a:noAutofit/>
          </a:bodyPr>
          <a:lstStyle/>
          <a:p>
            <a:r>
              <a:rPr lang="en-US" sz="4000" dirty="0">
                <a:solidFill>
                  <a:srgbClr val="C00000"/>
                </a:solidFill>
                <a:latin typeface="Book Antiqua" panose="02040602050305030304" pitchFamily="18" charset="0"/>
              </a:rPr>
              <a:t>2.3 Operands of the Computer Hardware</a:t>
            </a:r>
            <a:endParaRPr lang="en-CA" sz="4000" dirty="0">
              <a:solidFill>
                <a:srgbClr val="C00000"/>
              </a:solidFill>
              <a:latin typeface="Book Antiqua" panose="0204060205030503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C01015-A51B-4396-838C-32B7CBFABB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5775" y="1143000"/>
            <a:ext cx="11268075" cy="5267325"/>
          </a:xfrm>
        </p:spPr>
        <p:txBody>
          <a:bodyPr/>
          <a:lstStyle/>
          <a:p>
            <a:pPr algn="l"/>
            <a:r>
              <a:rPr lang="en-US" dirty="0">
                <a:latin typeface="Book Antiqua" panose="02040602050305030304" pitchFamily="18" charset="0"/>
              </a:rPr>
              <a:t>The operands of arithmetic instructions must be from a limited number of special locations built directly </a:t>
            </a:r>
            <a:r>
              <a:rPr lang="en-CA" dirty="0">
                <a:latin typeface="Book Antiqua" panose="02040602050305030304" pitchFamily="18" charset="0"/>
              </a:rPr>
              <a:t>in </a:t>
            </a:r>
            <a:r>
              <a:rPr lang="en-CA" dirty="0">
                <a:solidFill>
                  <a:srgbClr val="0070C0"/>
                </a:solidFill>
                <a:latin typeface="Book Antiqua" panose="02040602050305030304" pitchFamily="18" charset="0"/>
              </a:rPr>
              <a:t>hardware</a:t>
            </a:r>
            <a:r>
              <a:rPr lang="en-CA" dirty="0">
                <a:latin typeface="Book Antiqua" panose="02040602050305030304" pitchFamily="18" charset="0"/>
              </a:rPr>
              <a:t> called </a:t>
            </a:r>
            <a:r>
              <a:rPr lang="en-CA" i="1" dirty="0">
                <a:solidFill>
                  <a:srgbClr val="0070C0"/>
                </a:solidFill>
                <a:latin typeface="Book Antiqua" panose="02040602050305030304" pitchFamily="18" charset="0"/>
              </a:rPr>
              <a:t>registers</a:t>
            </a:r>
            <a:r>
              <a:rPr lang="en-CA" dirty="0">
                <a:latin typeface="Book Antiqua" panose="02040602050305030304" pitchFamily="18" charset="0"/>
              </a:rPr>
              <a:t>.</a:t>
            </a:r>
          </a:p>
          <a:p>
            <a:pPr algn="l"/>
            <a:r>
              <a:rPr lang="en-US" dirty="0">
                <a:latin typeface="Book Antiqua" panose="02040602050305030304" pitchFamily="18" charset="0"/>
              </a:rPr>
              <a:t>The size of a </a:t>
            </a:r>
            <a:r>
              <a:rPr lang="en-US" dirty="0">
                <a:solidFill>
                  <a:srgbClr val="0070C0"/>
                </a:solidFill>
                <a:latin typeface="Book Antiqua" panose="02040602050305030304" pitchFamily="18" charset="0"/>
              </a:rPr>
              <a:t>register</a:t>
            </a:r>
            <a:r>
              <a:rPr lang="en-US" dirty="0">
                <a:latin typeface="Book Antiqua" panose="02040602050305030304" pitchFamily="18" charset="0"/>
              </a:rPr>
              <a:t> in the RISC-V architecture is </a:t>
            </a:r>
            <a:r>
              <a:rPr lang="en-US" dirty="0">
                <a:solidFill>
                  <a:srgbClr val="0070C0"/>
                </a:solidFill>
                <a:latin typeface="Book Antiqua" panose="02040602050305030304" pitchFamily="18" charset="0"/>
              </a:rPr>
              <a:t>64</a:t>
            </a:r>
            <a:r>
              <a:rPr lang="en-US" dirty="0">
                <a:latin typeface="Book Antiqua" panose="02040602050305030304" pitchFamily="18" charset="0"/>
              </a:rPr>
              <a:t> bits.</a:t>
            </a:r>
            <a:endParaRPr lang="en-CA" dirty="0">
              <a:latin typeface="Book Antiqua" panose="02040602050305030304" pitchFamily="18" charset="0"/>
            </a:endParaRPr>
          </a:p>
          <a:p>
            <a:pPr algn="l"/>
            <a:r>
              <a:rPr lang="en-CA" dirty="0">
                <a:solidFill>
                  <a:srgbClr val="0070C0"/>
                </a:solidFill>
                <a:latin typeface="Book Antiqua" panose="02040602050305030304" pitchFamily="18" charset="0"/>
              </a:rPr>
              <a:t>Word</a:t>
            </a:r>
            <a:r>
              <a:rPr lang="en-CA" dirty="0">
                <a:latin typeface="Book Antiqua" panose="02040602050305030304" pitchFamily="18" charset="0"/>
              </a:rPr>
              <a:t>: A natural unit </a:t>
            </a:r>
            <a:r>
              <a:rPr lang="en-US" dirty="0">
                <a:latin typeface="Book Antiqua" panose="02040602050305030304" pitchFamily="18" charset="0"/>
              </a:rPr>
              <a:t>of access in a computer, usually a group of </a:t>
            </a:r>
            <a:r>
              <a:rPr lang="en-US" dirty="0">
                <a:solidFill>
                  <a:srgbClr val="0070C0"/>
                </a:solidFill>
                <a:latin typeface="Book Antiqua" panose="02040602050305030304" pitchFamily="18" charset="0"/>
              </a:rPr>
              <a:t>32</a:t>
            </a:r>
            <a:r>
              <a:rPr lang="en-US" dirty="0">
                <a:latin typeface="Book Antiqua" panose="02040602050305030304" pitchFamily="18" charset="0"/>
              </a:rPr>
              <a:t> bits.</a:t>
            </a:r>
          </a:p>
          <a:p>
            <a:pPr algn="l"/>
            <a:r>
              <a:rPr lang="en-CA" dirty="0">
                <a:solidFill>
                  <a:srgbClr val="0070C0"/>
                </a:solidFill>
                <a:latin typeface="Book Antiqua" panose="02040602050305030304" pitchFamily="18" charset="0"/>
              </a:rPr>
              <a:t>Doubleword</a:t>
            </a:r>
            <a:r>
              <a:rPr lang="en-CA" dirty="0">
                <a:latin typeface="Book Antiqua" panose="02040602050305030304" pitchFamily="18" charset="0"/>
              </a:rPr>
              <a:t>: Another </a:t>
            </a:r>
            <a:r>
              <a:rPr lang="en-US" dirty="0">
                <a:latin typeface="Book Antiqua" panose="02040602050305030304" pitchFamily="18" charset="0"/>
              </a:rPr>
              <a:t>natural unit of access in a </a:t>
            </a:r>
            <a:r>
              <a:rPr lang="en-CA" dirty="0">
                <a:latin typeface="Book Antiqua" panose="02040602050305030304" pitchFamily="18" charset="0"/>
              </a:rPr>
              <a:t>computer, usually a group </a:t>
            </a:r>
            <a:r>
              <a:rPr lang="en-US" dirty="0">
                <a:latin typeface="Book Antiqua" panose="02040602050305030304" pitchFamily="18" charset="0"/>
              </a:rPr>
              <a:t>of </a:t>
            </a:r>
            <a:r>
              <a:rPr lang="en-US" dirty="0">
                <a:solidFill>
                  <a:srgbClr val="0070C0"/>
                </a:solidFill>
                <a:latin typeface="Book Antiqua" panose="02040602050305030304" pitchFamily="18" charset="0"/>
              </a:rPr>
              <a:t>64</a:t>
            </a:r>
            <a:r>
              <a:rPr lang="en-US" dirty="0">
                <a:latin typeface="Book Antiqua" panose="02040602050305030304" pitchFamily="18" charset="0"/>
              </a:rPr>
              <a:t> bits; corresponds to the size of a register in the </a:t>
            </a:r>
            <a:r>
              <a:rPr lang="en-CA" dirty="0">
                <a:latin typeface="Book Antiqua" panose="02040602050305030304" pitchFamily="18" charset="0"/>
              </a:rPr>
              <a:t>RISC-V architecture.</a:t>
            </a:r>
          </a:p>
          <a:p>
            <a:pPr algn="l"/>
            <a:r>
              <a:rPr lang="en-US" dirty="0">
                <a:latin typeface="Book Antiqua" panose="02040602050305030304" pitchFamily="18" charset="0"/>
              </a:rPr>
              <a:t>The three operands of RISC-V arithmetic instructions must each be chosen from one of the 32 </a:t>
            </a:r>
            <a:r>
              <a:rPr lang="en-US" dirty="0">
                <a:solidFill>
                  <a:srgbClr val="0070C0"/>
                </a:solidFill>
                <a:latin typeface="Book Antiqua" panose="02040602050305030304" pitchFamily="18" charset="0"/>
              </a:rPr>
              <a:t>64-bit</a:t>
            </a:r>
            <a:r>
              <a:rPr lang="en-US" dirty="0">
                <a:latin typeface="Book Antiqua" panose="02040602050305030304" pitchFamily="18" charset="0"/>
              </a:rPr>
              <a:t> registers.</a:t>
            </a:r>
          </a:p>
          <a:p>
            <a:pPr algn="l"/>
            <a:r>
              <a:rPr lang="en-US" i="1" dirty="0">
                <a:latin typeface="Book Antiqua" panose="02040602050305030304" pitchFamily="18" charset="0"/>
              </a:rPr>
              <a:t>Design Principle 2: Smaller is faster.</a:t>
            </a:r>
            <a:endParaRPr lang="en-CA" i="1" dirty="0">
              <a:latin typeface="Book Antiqua" panose="02040602050305030304" pitchFamily="18" charset="0"/>
            </a:endParaRPr>
          </a:p>
          <a:p>
            <a:pPr algn="l"/>
            <a:endParaRPr lang="en-US" dirty="0">
              <a:latin typeface="Book Antiqua" panose="02040602050305030304" pitchFamily="18" charset="0"/>
            </a:endParaRPr>
          </a:p>
          <a:p>
            <a:endParaRPr lang="en-US" dirty="0">
              <a:latin typeface="Book Antiqua" panose="0204060205030503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FAF54C-3B6F-460F-82AF-2019378D4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70969-1D9F-4E41-A1EE-4EB62BCADA54}" type="slidenum">
              <a:rPr lang="en-CA" smtClean="0"/>
              <a:t>14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30616F-7F92-482E-B926-4C016A2451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dirty="0"/>
              <a:t>@ Dr. Mahmoud S. Masadeh</a:t>
            </a:r>
          </a:p>
        </p:txBody>
      </p:sp>
    </p:spTree>
    <p:extLst>
      <p:ext uri="{BB962C8B-B14F-4D97-AF65-F5344CB8AC3E}">
        <p14:creationId xmlns:p14="http://schemas.microsoft.com/office/powerpoint/2010/main" val="29222669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1CFAC-A95E-472E-ABE2-A4E4AD09B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775" y="365125"/>
            <a:ext cx="11268075" cy="568325"/>
          </a:xfrm>
        </p:spPr>
        <p:txBody>
          <a:bodyPr>
            <a:noAutofit/>
          </a:bodyPr>
          <a:lstStyle/>
          <a:p>
            <a:r>
              <a:rPr lang="en-US" sz="4000" dirty="0">
                <a:solidFill>
                  <a:srgbClr val="C00000"/>
                </a:solidFill>
                <a:latin typeface="Book Antiqua" panose="02040602050305030304" pitchFamily="18" charset="0"/>
              </a:rPr>
              <a:t>RISC-V operands</a:t>
            </a:r>
            <a:endParaRPr lang="en-CA" sz="4000" dirty="0">
              <a:solidFill>
                <a:srgbClr val="C00000"/>
              </a:solidFill>
              <a:latin typeface="Book Antiqua" panose="0204060205030503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C01015-A51B-4396-838C-32B7CBFABB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5775" y="1143000"/>
            <a:ext cx="11268075" cy="5267325"/>
          </a:xfrm>
        </p:spPr>
        <p:txBody>
          <a:bodyPr>
            <a:normAutofit/>
          </a:bodyPr>
          <a:lstStyle/>
          <a:p>
            <a:endParaRPr lang="en-CA" dirty="0">
              <a:latin typeface="Book Antiqua" panose="02040602050305030304" pitchFamily="18" charset="0"/>
            </a:endParaRPr>
          </a:p>
          <a:p>
            <a:pPr algn="l"/>
            <a:endParaRPr lang="en-US" dirty="0">
              <a:latin typeface="Book Antiqua" panose="0204060205030503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FAF54C-3B6F-460F-82AF-2019378D4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70969-1D9F-4E41-A1EE-4EB62BCADA54}" type="slidenum">
              <a:rPr lang="en-CA" smtClean="0"/>
              <a:t>15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30616F-7F92-482E-B926-4C016A2451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dirty="0"/>
              <a:t>@ Dr. Mahmoud S. Masadeh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4C3751B-2DE7-484D-BE13-715D0602B1A7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-20000" contrast="40000"/>
          </a:blip>
          <a:stretch>
            <a:fillRect/>
          </a:stretch>
        </p:blipFill>
        <p:spPr>
          <a:xfrm>
            <a:off x="277157" y="2277198"/>
            <a:ext cx="11637685" cy="201168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71730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1CFAC-A95E-472E-ABE2-A4E4AD09B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775" y="365125"/>
            <a:ext cx="11268075" cy="568325"/>
          </a:xfrm>
        </p:spPr>
        <p:txBody>
          <a:bodyPr>
            <a:noAutofit/>
          </a:bodyPr>
          <a:lstStyle/>
          <a:p>
            <a:r>
              <a:rPr lang="en-US" sz="4000" dirty="0">
                <a:solidFill>
                  <a:srgbClr val="C00000"/>
                </a:solidFill>
                <a:latin typeface="Book Antiqua" panose="02040602050305030304" pitchFamily="18" charset="0"/>
              </a:rPr>
              <a:t>Operands of the Computer Hardware</a:t>
            </a:r>
            <a:endParaRPr lang="en-CA" sz="4000" dirty="0">
              <a:solidFill>
                <a:srgbClr val="C00000"/>
              </a:solidFill>
              <a:latin typeface="Book Antiqua" panose="0204060205030503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C01015-A51B-4396-838C-32B7CBFABB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5775" y="1143000"/>
            <a:ext cx="11268075" cy="5267325"/>
          </a:xfrm>
        </p:spPr>
        <p:txBody>
          <a:bodyPr/>
          <a:lstStyle/>
          <a:p>
            <a:pPr algn="l"/>
            <a:r>
              <a:rPr lang="en-US" dirty="0">
                <a:latin typeface="Book Antiqua" panose="02040602050305030304" pitchFamily="18" charset="0"/>
              </a:rPr>
              <a:t>Why only 32 registers:</a:t>
            </a:r>
          </a:p>
          <a:p>
            <a:pPr lvl="1"/>
            <a:r>
              <a:rPr lang="en-US" dirty="0">
                <a:latin typeface="Book Antiqua" panose="02040602050305030304" pitchFamily="18" charset="0"/>
              </a:rPr>
              <a:t>A very large number of registers may </a:t>
            </a:r>
            <a:r>
              <a:rPr lang="en-US" dirty="0">
                <a:solidFill>
                  <a:srgbClr val="0070C0"/>
                </a:solidFill>
                <a:latin typeface="Book Antiqua" panose="02040602050305030304" pitchFamily="18" charset="0"/>
              </a:rPr>
              <a:t>increase the clock cycle </a:t>
            </a:r>
            <a:r>
              <a:rPr lang="en-US" dirty="0">
                <a:latin typeface="Book Antiqua" panose="02040602050305030304" pitchFamily="18" charset="0"/>
              </a:rPr>
              <a:t>time simply because it takes electronic signals longer when they must travel farther.</a:t>
            </a:r>
          </a:p>
          <a:p>
            <a:pPr lvl="1"/>
            <a:r>
              <a:rPr lang="en-CA" dirty="0">
                <a:latin typeface="Book Antiqua" panose="02040602050305030304" pitchFamily="18" charset="0"/>
              </a:rPr>
              <a:t>It has an effect on the instruction format</a:t>
            </a:r>
            <a:endParaRPr lang="en-US" dirty="0">
              <a:latin typeface="Book Antiqua" panose="02040602050305030304" pitchFamily="18" charset="0"/>
            </a:endParaRPr>
          </a:p>
          <a:p>
            <a:pPr algn="l"/>
            <a:endParaRPr lang="en-US" dirty="0">
              <a:latin typeface="Book Antiqua" panose="02040602050305030304" pitchFamily="18" charset="0"/>
            </a:endParaRPr>
          </a:p>
          <a:p>
            <a:pPr algn="l"/>
            <a:endParaRPr lang="en-CA" i="1" dirty="0">
              <a:latin typeface="Book Antiqua" panose="02040602050305030304" pitchFamily="18" charset="0"/>
            </a:endParaRPr>
          </a:p>
          <a:p>
            <a:pPr algn="l"/>
            <a:endParaRPr lang="en-US" dirty="0">
              <a:latin typeface="Book Antiqua" panose="02040602050305030304" pitchFamily="18" charset="0"/>
            </a:endParaRPr>
          </a:p>
          <a:p>
            <a:endParaRPr lang="en-US" dirty="0">
              <a:latin typeface="Book Antiqua" panose="0204060205030503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FAF54C-3B6F-460F-82AF-2019378D4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70969-1D9F-4E41-A1EE-4EB62BCADA54}" type="slidenum">
              <a:rPr lang="en-CA" smtClean="0"/>
              <a:t>16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30616F-7F92-482E-B926-4C016A2451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dirty="0"/>
              <a:t>@ Dr. Mahmoud S. Masadeh</a:t>
            </a:r>
          </a:p>
        </p:txBody>
      </p:sp>
    </p:spTree>
    <p:extLst>
      <p:ext uri="{BB962C8B-B14F-4D97-AF65-F5344CB8AC3E}">
        <p14:creationId xmlns:p14="http://schemas.microsoft.com/office/powerpoint/2010/main" val="4345745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1CFAC-A95E-472E-ABE2-A4E4AD09B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775" y="365125"/>
            <a:ext cx="11268075" cy="568325"/>
          </a:xfrm>
        </p:spPr>
        <p:txBody>
          <a:bodyPr>
            <a:noAutofit/>
          </a:bodyPr>
          <a:lstStyle/>
          <a:p>
            <a:r>
              <a:rPr lang="en-US" sz="4000" dirty="0">
                <a:solidFill>
                  <a:srgbClr val="C00000"/>
                </a:solidFill>
                <a:latin typeface="Book Antiqua" panose="02040602050305030304" pitchFamily="18" charset="0"/>
              </a:rPr>
              <a:t>Compiling a C Assignment Using Registers</a:t>
            </a:r>
            <a:endParaRPr lang="en-CA" sz="4000" dirty="0">
              <a:solidFill>
                <a:srgbClr val="C00000"/>
              </a:solidFill>
              <a:latin typeface="Book Antiqua" panose="0204060205030503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C01015-A51B-4396-838C-32B7CBFABB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5775" y="1143000"/>
            <a:ext cx="11268075" cy="5267325"/>
          </a:xfrm>
        </p:spPr>
        <p:txBody>
          <a:bodyPr/>
          <a:lstStyle/>
          <a:p>
            <a:pPr algn="l"/>
            <a:endParaRPr lang="en-US" dirty="0">
              <a:latin typeface="Book Antiqua" panose="02040602050305030304" pitchFamily="18" charset="0"/>
            </a:endParaRPr>
          </a:p>
          <a:p>
            <a:pPr algn="l"/>
            <a:endParaRPr lang="en-CA" i="1" dirty="0">
              <a:latin typeface="Book Antiqua" panose="02040602050305030304" pitchFamily="18" charset="0"/>
            </a:endParaRPr>
          </a:p>
          <a:p>
            <a:pPr algn="l"/>
            <a:endParaRPr lang="en-US" dirty="0">
              <a:latin typeface="Book Antiqua" panose="02040602050305030304" pitchFamily="18" charset="0"/>
            </a:endParaRPr>
          </a:p>
          <a:p>
            <a:endParaRPr lang="en-US" dirty="0">
              <a:latin typeface="Book Antiqua" panose="0204060205030503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FAF54C-3B6F-460F-82AF-2019378D4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70969-1D9F-4E41-A1EE-4EB62BCADA54}" type="slidenum">
              <a:rPr lang="en-CA" smtClean="0"/>
              <a:t>17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30616F-7F92-482E-B926-4C016A2451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dirty="0"/>
              <a:t>@ Dr. Mahmoud S. Masadeh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741D590-978A-4DE1-836C-A5538D602EAA}"/>
              </a:ext>
            </a:extLst>
          </p:cNvPr>
          <p:cNvGrpSpPr/>
          <p:nvPr/>
        </p:nvGrpSpPr>
        <p:grpSpPr>
          <a:xfrm>
            <a:off x="934792" y="1366273"/>
            <a:ext cx="6924694" cy="1855898"/>
            <a:chOff x="3510566" y="3107987"/>
            <a:chExt cx="5161208" cy="115297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52E1FB7-0640-4835-A98B-ACB8893E82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lum bright="-20000" contrast="40000"/>
            </a:blip>
            <a:stretch>
              <a:fillRect/>
            </a:stretch>
          </p:blipFill>
          <p:spPr>
            <a:xfrm>
              <a:off x="3520225" y="3107987"/>
              <a:ext cx="5151549" cy="642026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096B22E-2B9F-43D2-A9F4-68470FFE5E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lum bright="-20000" contrast="40000"/>
            </a:blip>
            <a:stretch>
              <a:fillRect/>
            </a:stretch>
          </p:blipFill>
          <p:spPr>
            <a:xfrm>
              <a:off x="3510566" y="3787548"/>
              <a:ext cx="5161208" cy="473413"/>
            </a:xfrm>
            <a:prstGeom prst="rect">
              <a:avLst/>
            </a:prstGeom>
          </p:spPr>
        </p:pic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34CE7E1D-A2D6-40F2-9267-6243E1D69B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8251" y="1992548"/>
            <a:ext cx="1493949" cy="39559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8608CFF-DB31-4D32-8BC0-F51340A78B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14008" y="4865452"/>
            <a:ext cx="1468192" cy="38910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C04320F-8958-4D39-8CD7-A663A19BCD59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-20000" contrast="40000"/>
          </a:blip>
          <a:stretch>
            <a:fillRect/>
          </a:stretch>
        </p:blipFill>
        <p:spPr>
          <a:xfrm>
            <a:off x="825186" y="3951052"/>
            <a:ext cx="7156863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172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1CFAC-A95E-472E-ABE2-A4E4AD09B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775" y="365125"/>
            <a:ext cx="11268075" cy="568325"/>
          </a:xfrm>
        </p:spPr>
        <p:txBody>
          <a:bodyPr>
            <a:noAutofit/>
          </a:bodyPr>
          <a:lstStyle/>
          <a:p>
            <a:r>
              <a:rPr lang="en-US" sz="4000" dirty="0">
                <a:solidFill>
                  <a:srgbClr val="C00000"/>
                </a:solidFill>
                <a:latin typeface="Book Antiqua" panose="02040602050305030304" pitchFamily="18" charset="0"/>
              </a:rPr>
              <a:t>Memory Operands</a:t>
            </a:r>
            <a:endParaRPr lang="en-CA" sz="4000" dirty="0">
              <a:solidFill>
                <a:srgbClr val="C00000"/>
              </a:solidFill>
              <a:latin typeface="Book Antiqua" panose="0204060205030503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C01015-A51B-4396-838C-32B7CBFABB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5775" y="1143000"/>
            <a:ext cx="11268075" cy="5267325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latin typeface="Book Antiqua" panose="02040602050305030304" pitchFamily="18" charset="0"/>
              </a:rPr>
              <a:t>Programming languages have </a:t>
            </a:r>
            <a:r>
              <a:rPr lang="en-US" dirty="0">
                <a:solidFill>
                  <a:srgbClr val="0070C0"/>
                </a:solidFill>
                <a:latin typeface="Book Antiqua" panose="02040602050305030304" pitchFamily="18" charset="0"/>
              </a:rPr>
              <a:t>simple</a:t>
            </a:r>
            <a:r>
              <a:rPr lang="en-US" dirty="0">
                <a:latin typeface="Book Antiqua" panose="02040602050305030304" pitchFamily="18" charset="0"/>
              </a:rPr>
              <a:t> variables that contain </a:t>
            </a:r>
            <a:r>
              <a:rPr lang="en-US" dirty="0">
                <a:solidFill>
                  <a:srgbClr val="0070C0"/>
                </a:solidFill>
                <a:latin typeface="Book Antiqua" panose="02040602050305030304" pitchFamily="18" charset="0"/>
              </a:rPr>
              <a:t>single</a:t>
            </a:r>
            <a:r>
              <a:rPr lang="en-US" dirty="0">
                <a:latin typeface="Book Antiqua" panose="02040602050305030304" pitchFamily="18" charset="0"/>
              </a:rPr>
              <a:t> data elements, as in previous examples, but they also have more </a:t>
            </a:r>
            <a:r>
              <a:rPr lang="en-US" dirty="0">
                <a:solidFill>
                  <a:srgbClr val="0070C0"/>
                </a:solidFill>
                <a:latin typeface="Book Antiqua" panose="02040602050305030304" pitchFamily="18" charset="0"/>
              </a:rPr>
              <a:t>complex</a:t>
            </a:r>
            <a:r>
              <a:rPr lang="en-US" dirty="0">
                <a:latin typeface="Book Antiqua" panose="02040602050305030304" pitchFamily="18" charset="0"/>
              </a:rPr>
              <a:t> data structures—</a:t>
            </a:r>
            <a:r>
              <a:rPr lang="en-US" dirty="0">
                <a:solidFill>
                  <a:srgbClr val="0070C0"/>
                </a:solidFill>
                <a:latin typeface="Book Antiqua" panose="02040602050305030304" pitchFamily="18" charset="0"/>
              </a:rPr>
              <a:t>arrays and </a:t>
            </a:r>
            <a:r>
              <a:rPr lang="en-CA" dirty="0">
                <a:solidFill>
                  <a:srgbClr val="0070C0"/>
                </a:solidFill>
                <a:latin typeface="Book Antiqua" panose="02040602050305030304" pitchFamily="18" charset="0"/>
              </a:rPr>
              <a:t>structures</a:t>
            </a:r>
            <a:r>
              <a:rPr lang="en-CA" dirty="0">
                <a:latin typeface="Book Antiqua" panose="02040602050305030304" pitchFamily="18" charset="0"/>
              </a:rPr>
              <a:t>.</a:t>
            </a:r>
          </a:p>
          <a:p>
            <a:pPr marL="0" indent="0" algn="l">
              <a:buNone/>
            </a:pPr>
            <a:r>
              <a:rPr lang="en-US" b="1" i="1" dirty="0">
                <a:latin typeface="Book Antiqua" panose="02040602050305030304" pitchFamily="18" charset="0"/>
              </a:rPr>
              <a:t>Q1</a:t>
            </a:r>
            <a:r>
              <a:rPr lang="en-US" dirty="0">
                <a:latin typeface="Book Antiqua" panose="02040602050305030304" pitchFamily="18" charset="0"/>
              </a:rPr>
              <a:t>: How can a computer represent and access </a:t>
            </a:r>
            <a:r>
              <a:rPr lang="en-CA" dirty="0">
                <a:latin typeface="Book Antiqua" panose="02040602050305030304" pitchFamily="18" charset="0"/>
              </a:rPr>
              <a:t>such large structures?</a:t>
            </a:r>
          </a:p>
          <a:p>
            <a:pPr algn="l"/>
            <a:r>
              <a:rPr lang="en-US" dirty="0">
                <a:latin typeface="Book Antiqua" panose="02040602050305030304" pitchFamily="18" charset="0"/>
              </a:rPr>
              <a:t>The </a:t>
            </a:r>
            <a:r>
              <a:rPr lang="en-US" dirty="0">
                <a:solidFill>
                  <a:srgbClr val="0070C0"/>
                </a:solidFill>
                <a:latin typeface="Book Antiqua" panose="02040602050305030304" pitchFamily="18" charset="0"/>
              </a:rPr>
              <a:t>processor</a:t>
            </a:r>
            <a:r>
              <a:rPr lang="en-US" dirty="0">
                <a:latin typeface="Book Antiqua" panose="02040602050305030304" pitchFamily="18" charset="0"/>
              </a:rPr>
              <a:t> can keep only a </a:t>
            </a:r>
            <a:r>
              <a:rPr lang="en-US" dirty="0">
                <a:solidFill>
                  <a:srgbClr val="0070C0"/>
                </a:solidFill>
                <a:latin typeface="Book Antiqua" panose="02040602050305030304" pitchFamily="18" charset="0"/>
              </a:rPr>
              <a:t>small</a:t>
            </a:r>
            <a:r>
              <a:rPr lang="en-US" dirty="0">
                <a:latin typeface="Book Antiqua" panose="02040602050305030304" pitchFamily="18" charset="0"/>
              </a:rPr>
              <a:t> amount of data in registers, but computer </a:t>
            </a:r>
            <a:r>
              <a:rPr lang="en-US" dirty="0">
                <a:solidFill>
                  <a:srgbClr val="0070C0"/>
                </a:solidFill>
                <a:latin typeface="Book Antiqua" panose="02040602050305030304" pitchFamily="18" charset="0"/>
              </a:rPr>
              <a:t>memory</a:t>
            </a:r>
            <a:r>
              <a:rPr lang="en-US" dirty="0">
                <a:latin typeface="Book Antiqua" panose="02040602050305030304" pitchFamily="18" charset="0"/>
              </a:rPr>
              <a:t> contains billions of data elements.</a:t>
            </a:r>
          </a:p>
          <a:p>
            <a:pPr algn="l"/>
            <a:r>
              <a:rPr lang="en-US" dirty="0">
                <a:solidFill>
                  <a:srgbClr val="0070C0"/>
                </a:solidFill>
                <a:latin typeface="Book Antiqua" panose="02040602050305030304" pitchFamily="18" charset="0"/>
              </a:rPr>
              <a:t>Arithmetic</a:t>
            </a:r>
            <a:r>
              <a:rPr lang="en-US" dirty="0">
                <a:latin typeface="Book Antiqua" panose="02040602050305030304" pitchFamily="18" charset="0"/>
              </a:rPr>
              <a:t> operations occur only on registers in RISC-V </a:t>
            </a:r>
            <a:r>
              <a:rPr lang="en-CA" dirty="0">
                <a:latin typeface="Book Antiqua" panose="02040602050305030304" pitchFamily="18" charset="0"/>
              </a:rPr>
              <a:t>instructions.</a:t>
            </a:r>
          </a:p>
          <a:p>
            <a:pPr algn="l"/>
            <a:r>
              <a:rPr lang="en-US" dirty="0">
                <a:solidFill>
                  <a:srgbClr val="0070C0"/>
                </a:solidFill>
                <a:latin typeface="Book Antiqua" panose="02040602050305030304" pitchFamily="18" charset="0"/>
              </a:rPr>
              <a:t>Data transfer instruction</a:t>
            </a:r>
            <a:r>
              <a:rPr lang="en-US" dirty="0">
                <a:latin typeface="Book Antiqua" panose="02040602050305030304" pitchFamily="18" charset="0"/>
              </a:rPr>
              <a:t>: A command that moves data between memory and registers.</a:t>
            </a:r>
          </a:p>
          <a:p>
            <a:pPr algn="l"/>
            <a:r>
              <a:rPr lang="en-US" dirty="0">
                <a:solidFill>
                  <a:srgbClr val="0070C0"/>
                </a:solidFill>
                <a:latin typeface="Book Antiqua" panose="02040602050305030304" pitchFamily="18" charset="0"/>
              </a:rPr>
              <a:t>Address:</a:t>
            </a:r>
            <a:r>
              <a:rPr lang="en-US" dirty="0">
                <a:latin typeface="Book Antiqua" panose="02040602050305030304" pitchFamily="18" charset="0"/>
              </a:rPr>
              <a:t> A value used to delineate the location of a specific data element within a memory array.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FAF54C-3B6F-460F-82AF-2019378D4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70969-1D9F-4E41-A1EE-4EB62BCADA54}" type="slidenum">
              <a:rPr lang="en-CA" smtClean="0"/>
              <a:t>18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30616F-7F92-482E-B926-4C016A2451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dirty="0"/>
              <a:t>@ Dr. Mahmoud S. Masadeh</a:t>
            </a:r>
          </a:p>
        </p:txBody>
      </p:sp>
    </p:spTree>
    <p:extLst>
      <p:ext uri="{BB962C8B-B14F-4D97-AF65-F5344CB8AC3E}">
        <p14:creationId xmlns:p14="http://schemas.microsoft.com/office/powerpoint/2010/main" val="10735257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1CFAC-A95E-472E-ABE2-A4E4AD09B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775" y="365125"/>
            <a:ext cx="11268075" cy="568325"/>
          </a:xfrm>
        </p:spPr>
        <p:txBody>
          <a:bodyPr>
            <a:noAutofit/>
          </a:bodyPr>
          <a:lstStyle/>
          <a:p>
            <a:r>
              <a:rPr lang="en-US" sz="4000" dirty="0">
                <a:solidFill>
                  <a:srgbClr val="C00000"/>
                </a:solidFill>
                <a:latin typeface="Book Antiqua" panose="02040602050305030304" pitchFamily="18" charset="0"/>
              </a:rPr>
              <a:t>Memory Operands</a:t>
            </a:r>
            <a:endParaRPr lang="en-CA" sz="4000" dirty="0">
              <a:solidFill>
                <a:srgbClr val="C00000"/>
              </a:solidFill>
              <a:latin typeface="Book Antiqua" panose="0204060205030503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C01015-A51B-4396-838C-32B7CBFABB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5775" y="1143000"/>
            <a:ext cx="11268075" cy="5267325"/>
          </a:xfrm>
        </p:spPr>
        <p:txBody>
          <a:bodyPr/>
          <a:lstStyle/>
          <a:p>
            <a:pPr algn="l"/>
            <a:r>
              <a:rPr lang="en-US" dirty="0">
                <a:latin typeface="Book Antiqua" panose="02040602050305030304" pitchFamily="18" charset="0"/>
              </a:rPr>
              <a:t>The data transfer instruction that copies data from memory to a register is </a:t>
            </a:r>
            <a:r>
              <a:rPr lang="en-CA" dirty="0">
                <a:latin typeface="Book Antiqua" panose="02040602050305030304" pitchFamily="18" charset="0"/>
              </a:rPr>
              <a:t>traditionally called </a:t>
            </a:r>
            <a:r>
              <a:rPr lang="en-CA" dirty="0">
                <a:solidFill>
                  <a:srgbClr val="0070C0"/>
                </a:solidFill>
                <a:latin typeface="Book Antiqua" panose="02040602050305030304" pitchFamily="18" charset="0"/>
              </a:rPr>
              <a:t>load</a:t>
            </a:r>
            <a:r>
              <a:rPr lang="en-CA" dirty="0">
                <a:latin typeface="Book Antiqua" panose="02040602050305030304" pitchFamily="18" charset="0"/>
              </a:rPr>
              <a:t>.</a:t>
            </a:r>
          </a:p>
          <a:p>
            <a:pPr algn="l"/>
            <a:r>
              <a:rPr lang="en-US" dirty="0">
                <a:latin typeface="Book Antiqua" panose="02040602050305030304" pitchFamily="18" charset="0"/>
              </a:rPr>
              <a:t>The real RISC-V name for this instruction is </a:t>
            </a:r>
            <a:r>
              <a:rPr lang="en-US" b="1" i="1" dirty="0" err="1">
                <a:solidFill>
                  <a:srgbClr val="0070C0"/>
                </a:solidFill>
                <a:latin typeface="Book Antiqua" panose="02040602050305030304" pitchFamily="18" charset="0"/>
              </a:rPr>
              <a:t>ld</a:t>
            </a:r>
            <a:r>
              <a:rPr lang="en-US" dirty="0">
                <a:latin typeface="Book Antiqua" panose="02040602050305030304" pitchFamily="18" charset="0"/>
              </a:rPr>
              <a:t>, standing for </a:t>
            </a:r>
            <a:r>
              <a:rPr lang="en-US" dirty="0">
                <a:solidFill>
                  <a:srgbClr val="0070C0"/>
                </a:solidFill>
                <a:latin typeface="Book Antiqua" panose="02040602050305030304" pitchFamily="18" charset="0"/>
              </a:rPr>
              <a:t>load doubleword.</a:t>
            </a:r>
          </a:p>
          <a:p>
            <a:pPr algn="l"/>
            <a:r>
              <a:rPr lang="en-US" dirty="0">
                <a:solidFill>
                  <a:srgbClr val="0070C0"/>
                </a:solidFill>
                <a:latin typeface="Book Antiqua" panose="02040602050305030304" pitchFamily="18" charset="0"/>
              </a:rPr>
              <a:t>Memory</a:t>
            </a:r>
            <a:r>
              <a:rPr lang="en-US" dirty="0">
                <a:latin typeface="Book Antiqua" panose="02040602050305030304" pitchFamily="18" charset="0"/>
              </a:rPr>
              <a:t> is just a large, single-dimensional array, with the address acting as the index to that array, starting at 0</a:t>
            </a:r>
          </a:p>
          <a:p>
            <a:pPr algn="l"/>
            <a:endParaRPr lang="en-CA" dirty="0">
              <a:solidFill>
                <a:srgbClr val="0070C0"/>
              </a:solidFill>
              <a:latin typeface="Book Antiqua" panose="02040602050305030304" pitchFamily="18" charset="0"/>
            </a:endParaRPr>
          </a:p>
          <a:p>
            <a:pPr algn="l"/>
            <a:endParaRPr lang="en-US" dirty="0">
              <a:latin typeface="Book Antiqua" panose="0204060205030503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FAF54C-3B6F-460F-82AF-2019378D4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70969-1D9F-4E41-A1EE-4EB62BCADA54}" type="slidenum">
              <a:rPr lang="en-CA" smtClean="0"/>
              <a:t>19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30616F-7F92-482E-B926-4C016A2451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dirty="0"/>
              <a:t>@ Dr. Mahmoud S. Masadeh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F7ECFF0-C1AC-4957-B2DE-5E54390F60CC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-20000" contrast="40000"/>
          </a:blip>
          <a:stretch>
            <a:fillRect/>
          </a:stretch>
        </p:blipFill>
        <p:spPr>
          <a:xfrm>
            <a:off x="2619648" y="3850640"/>
            <a:ext cx="2837904" cy="21945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2151FAF-CD47-4BB1-A7F3-65E86FFC8658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-20000" contrast="40000"/>
          </a:blip>
          <a:stretch>
            <a:fillRect/>
          </a:stretch>
        </p:blipFill>
        <p:spPr>
          <a:xfrm>
            <a:off x="6724925" y="3850640"/>
            <a:ext cx="3142398" cy="21945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44497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5069311-0359-471D-8853-1B16A55040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899" r="10335"/>
          <a:stretch/>
        </p:blipFill>
        <p:spPr>
          <a:xfrm>
            <a:off x="485775" y="937935"/>
            <a:ext cx="4576703" cy="55778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A896F9D-A3E3-48E0-A03F-519B0016941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58" t="10560" r="19140"/>
          <a:stretch/>
        </p:blipFill>
        <p:spPr>
          <a:xfrm>
            <a:off x="7045052" y="837862"/>
            <a:ext cx="4087910" cy="59436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2F735A3C-6A34-46B7-B61B-E3BBA7902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775" y="365125"/>
            <a:ext cx="11268075" cy="568325"/>
          </a:xfrm>
        </p:spPr>
        <p:txBody>
          <a:bodyPr>
            <a:noAutofit/>
          </a:bodyPr>
          <a:lstStyle/>
          <a:p>
            <a:r>
              <a:rPr lang="en-US" sz="4000" dirty="0">
                <a:solidFill>
                  <a:srgbClr val="C00000"/>
                </a:solidFill>
                <a:latin typeface="Book Antiqua" panose="02040602050305030304" pitchFamily="18" charset="0"/>
              </a:rPr>
              <a:t>Instructions: Language of the Computer</a:t>
            </a:r>
            <a:endParaRPr lang="en-CA" sz="4000" dirty="0">
              <a:solidFill>
                <a:srgbClr val="C00000"/>
              </a:solidFill>
              <a:latin typeface="Book Antiqua" panose="02040602050305030304" pitchFamily="18" charset="0"/>
            </a:endParaRP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41601CC5-3667-4AAC-BA89-F79FFD7C75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70969-1D9F-4E41-A1EE-4EB62BCADA54}" type="slidenum">
              <a:rPr lang="en-CA" smtClean="0"/>
              <a:t>2</a:t>
            </a:fld>
            <a:endParaRPr lang="en-CA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94AA3ACE-5FE1-4146-89FC-6FCF85433A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@ Dr. Mahmoud S. Masadeh</a:t>
            </a:r>
          </a:p>
        </p:txBody>
      </p:sp>
    </p:spTree>
    <p:extLst>
      <p:ext uri="{BB962C8B-B14F-4D97-AF65-F5344CB8AC3E}">
        <p14:creationId xmlns:p14="http://schemas.microsoft.com/office/powerpoint/2010/main" val="4308649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1CFAC-A95E-472E-ABE2-A4E4AD09B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775" y="365125"/>
            <a:ext cx="11268075" cy="568325"/>
          </a:xfrm>
        </p:spPr>
        <p:txBody>
          <a:bodyPr>
            <a:noAutofit/>
          </a:bodyPr>
          <a:lstStyle/>
          <a:p>
            <a:r>
              <a:rPr lang="en-US" sz="3200" dirty="0">
                <a:solidFill>
                  <a:srgbClr val="C00000"/>
                </a:solidFill>
                <a:latin typeface="Book Antiqua" panose="02040602050305030304" pitchFamily="18" charset="0"/>
              </a:rPr>
              <a:t>Compiling an Assignment When an Operand Is in Memory</a:t>
            </a:r>
            <a:endParaRPr lang="en-CA" sz="3200" dirty="0">
              <a:solidFill>
                <a:srgbClr val="C00000"/>
              </a:solidFill>
              <a:latin typeface="Book Antiqua" panose="0204060205030503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C01015-A51B-4396-838C-32B7CBFABB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5775" y="1143000"/>
            <a:ext cx="11268075" cy="5267325"/>
          </a:xfrm>
        </p:spPr>
        <p:txBody>
          <a:bodyPr/>
          <a:lstStyle/>
          <a:p>
            <a:r>
              <a:rPr lang="en-US" dirty="0">
                <a:latin typeface="Book Antiqua" panose="02040602050305030304" pitchFamily="18" charset="0"/>
              </a:rPr>
              <a:t>Computers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FAF54C-3B6F-460F-82AF-2019378D4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70969-1D9F-4E41-A1EE-4EB62BCADA54}" type="slidenum">
              <a:rPr lang="en-CA" smtClean="0"/>
              <a:t>20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30616F-7F92-482E-B926-4C016A2451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dirty="0"/>
              <a:t>@ Dr. Mahmoud S. Masadeh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D337111-8484-40E3-BD60-014C5F2B7D51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-20000" contrast="40000"/>
          </a:blip>
          <a:stretch>
            <a:fillRect/>
          </a:stretch>
        </p:blipFill>
        <p:spPr>
          <a:xfrm>
            <a:off x="221974" y="910590"/>
            <a:ext cx="7955280" cy="181317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7D3F919-9307-4F06-A1F3-B919853CCC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8451" y="1358560"/>
            <a:ext cx="1493949" cy="3955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BCD36B3-B715-4ABD-88A6-86C5DF1F41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9790" y="4397948"/>
            <a:ext cx="1468192" cy="38910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FF2DB49-7234-4B39-B1E2-5C4D6F30E336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-20000" contrast="40000"/>
          </a:blip>
          <a:stretch>
            <a:fillRect/>
          </a:stretch>
        </p:blipFill>
        <p:spPr>
          <a:xfrm>
            <a:off x="4233894" y="1849120"/>
            <a:ext cx="6864187" cy="4572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237884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1CFAC-A95E-472E-ABE2-A4E4AD09B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775" y="365125"/>
            <a:ext cx="11268075" cy="568325"/>
          </a:xfrm>
        </p:spPr>
        <p:txBody>
          <a:bodyPr>
            <a:noAutofit/>
          </a:bodyPr>
          <a:lstStyle/>
          <a:p>
            <a:r>
              <a:rPr lang="en-US" sz="4000" dirty="0">
                <a:solidFill>
                  <a:srgbClr val="C00000"/>
                </a:solidFill>
                <a:latin typeface="Book Antiqua" panose="02040602050305030304" pitchFamily="18" charset="0"/>
              </a:rPr>
              <a:t>Memory Operands</a:t>
            </a:r>
            <a:endParaRPr lang="en-CA" sz="4000" dirty="0">
              <a:solidFill>
                <a:srgbClr val="C00000"/>
              </a:solidFill>
              <a:latin typeface="Book Antiqua" panose="0204060205030503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C01015-A51B-4396-838C-32B7CBFABB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5775" y="1143000"/>
            <a:ext cx="11268075" cy="5267325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latin typeface="Book Antiqua" panose="02040602050305030304" pitchFamily="18" charset="0"/>
              </a:rPr>
              <a:t>The compiler associate </a:t>
            </a:r>
            <a:r>
              <a:rPr lang="en-US" dirty="0">
                <a:solidFill>
                  <a:srgbClr val="0070C0"/>
                </a:solidFill>
                <a:latin typeface="Book Antiqua" panose="02040602050305030304" pitchFamily="18" charset="0"/>
              </a:rPr>
              <a:t>variables</a:t>
            </a:r>
            <a:r>
              <a:rPr lang="en-US" dirty="0">
                <a:latin typeface="Book Antiqua" panose="02040602050305030304" pitchFamily="18" charset="0"/>
              </a:rPr>
              <a:t> with </a:t>
            </a:r>
            <a:r>
              <a:rPr lang="en-US" dirty="0">
                <a:solidFill>
                  <a:srgbClr val="0070C0"/>
                </a:solidFill>
                <a:latin typeface="Book Antiqua" panose="02040602050305030304" pitchFamily="18" charset="0"/>
              </a:rPr>
              <a:t>registers</a:t>
            </a:r>
            <a:r>
              <a:rPr lang="en-US" dirty="0">
                <a:latin typeface="Book Antiqua" panose="02040602050305030304" pitchFamily="18" charset="0"/>
              </a:rPr>
              <a:t>.</a:t>
            </a:r>
          </a:p>
          <a:p>
            <a:pPr algn="l"/>
            <a:r>
              <a:rPr lang="en-US" dirty="0">
                <a:latin typeface="Book Antiqua" panose="02040602050305030304" pitchFamily="18" charset="0"/>
              </a:rPr>
              <a:t>The compiler allocates </a:t>
            </a:r>
            <a:r>
              <a:rPr lang="en-US" dirty="0">
                <a:solidFill>
                  <a:srgbClr val="0070C0"/>
                </a:solidFill>
                <a:latin typeface="Book Antiqua" panose="02040602050305030304" pitchFamily="18" charset="0"/>
              </a:rPr>
              <a:t>data structures</a:t>
            </a:r>
            <a:r>
              <a:rPr lang="en-US" dirty="0">
                <a:latin typeface="Book Antiqua" panose="02040602050305030304" pitchFamily="18" charset="0"/>
              </a:rPr>
              <a:t>, e.g., arrays and structures, to locations in </a:t>
            </a:r>
            <a:r>
              <a:rPr lang="en-US" dirty="0">
                <a:solidFill>
                  <a:srgbClr val="0070C0"/>
                </a:solidFill>
                <a:latin typeface="Book Antiqua" panose="02040602050305030304" pitchFamily="18" charset="0"/>
              </a:rPr>
              <a:t>memory</a:t>
            </a:r>
            <a:r>
              <a:rPr lang="en-US" dirty="0">
                <a:latin typeface="Book Antiqua" panose="02040602050305030304" pitchFamily="18" charset="0"/>
              </a:rPr>
              <a:t>. </a:t>
            </a:r>
          </a:p>
          <a:p>
            <a:pPr algn="l"/>
            <a:r>
              <a:rPr lang="en-US" dirty="0">
                <a:latin typeface="Book Antiqua" panose="02040602050305030304" pitchFamily="18" charset="0"/>
              </a:rPr>
              <a:t>Then, the compiler can place the proper </a:t>
            </a:r>
            <a:r>
              <a:rPr lang="en-US" i="1" dirty="0">
                <a:latin typeface="Book Antiqua" panose="02040602050305030304" pitchFamily="18" charset="0"/>
              </a:rPr>
              <a:t>starting address </a:t>
            </a:r>
            <a:r>
              <a:rPr lang="en-US" dirty="0">
                <a:latin typeface="Book Antiqua" panose="02040602050305030304" pitchFamily="18" charset="0"/>
              </a:rPr>
              <a:t>into the data transfer instructions.</a:t>
            </a:r>
          </a:p>
          <a:p>
            <a:r>
              <a:rPr lang="en-US" i="1" dirty="0">
                <a:solidFill>
                  <a:srgbClr val="0070C0"/>
                </a:solidFill>
                <a:latin typeface="Book Antiqua" panose="02040602050305030304" pitchFamily="18" charset="0"/>
              </a:rPr>
              <a:t>8-bit</a:t>
            </a:r>
            <a:r>
              <a:rPr lang="en-US" dirty="0">
                <a:latin typeface="Book Antiqua" panose="02040602050305030304" pitchFamily="18" charset="0"/>
              </a:rPr>
              <a:t> bytes are useful in many programs.</a:t>
            </a:r>
          </a:p>
          <a:p>
            <a:r>
              <a:rPr lang="en-US" dirty="0">
                <a:latin typeface="Book Antiqua" panose="02040602050305030304" pitchFamily="18" charset="0"/>
              </a:rPr>
              <a:t>Virtually, all architectures today address </a:t>
            </a:r>
            <a:r>
              <a:rPr lang="en-US" dirty="0">
                <a:solidFill>
                  <a:srgbClr val="0070C0"/>
                </a:solidFill>
                <a:latin typeface="Book Antiqua" panose="02040602050305030304" pitchFamily="18" charset="0"/>
              </a:rPr>
              <a:t>individual</a:t>
            </a:r>
            <a:r>
              <a:rPr lang="en-US" dirty="0">
                <a:latin typeface="Book Antiqua" panose="02040602050305030304" pitchFamily="18" charset="0"/>
              </a:rPr>
              <a:t> bytes. </a:t>
            </a:r>
          </a:p>
          <a:p>
            <a:r>
              <a:rPr lang="en-US" dirty="0">
                <a:latin typeface="Book Antiqua" panose="02040602050305030304" pitchFamily="18" charset="0"/>
              </a:rPr>
              <a:t>Therefore, the address of a doubleword matches the address of one of the 8 bytes within the doubleword.</a:t>
            </a:r>
          </a:p>
          <a:p>
            <a:r>
              <a:rPr lang="en-US" dirty="0">
                <a:latin typeface="Book Antiqua" panose="02040602050305030304" pitchFamily="18" charset="0"/>
              </a:rPr>
              <a:t>The addresses of sequential doublewords differ by 8.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FAF54C-3B6F-460F-82AF-2019378D4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70969-1D9F-4E41-A1EE-4EB62BCADA54}" type="slidenum">
              <a:rPr lang="en-CA" smtClean="0"/>
              <a:t>21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30616F-7F92-482E-B926-4C016A2451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dirty="0"/>
              <a:t>@ Dr. Mahmoud S. Masadeh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1C11B77-7C71-45DE-871E-FBCB372C047F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-20000" contrast="40000"/>
          </a:blip>
          <a:stretch>
            <a:fillRect/>
          </a:stretch>
        </p:blipFill>
        <p:spPr>
          <a:xfrm>
            <a:off x="10214610" y="0"/>
            <a:ext cx="1920240" cy="148492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18C1A49-9F1A-4FE6-9619-CA3E37B83E04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-20000" contrast="40000"/>
          </a:blip>
          <a:stretch>
            <a:fillRect/>
          </a:stretch>
        </p:blipFill>
        <p:spPr>
          <a:xfrm>
            <a:off x="9159240" y="4877707"/>
            <a:ext cx="2194560" cy="153261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496340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1CFAC-A95E-472E-ABE2-A4E4AD09B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775" y="365125"/>
            <a:ext cx="11268075" cy="568325"/>
          </a:xfrm>
        </p:spPr>
        <p:txBody>
          <a:bodyPr>
            <a:noAutofit/>
          </a:bodyPr>
          <a:lstStyle/>
          <a:p>
            <a:r>
              <a:rPr lang="en-US" sz="4000" dirty="0">
                <a:solidFill>
                  <a:srgbClr val="C00000"/>
                </a:solidFill>
                <a:latin typeface="Book Antiqua" panose="02040602050305030304" pitchFamily="18" charset="0"/>
              </a:rPr>
              <a:t>Memory Operands - Endianness</a:t>
            </a:r>
            <a:endParaRPr lang="en-CA" sz="4000" dirty="0">
              <a:solidFill>
                <a:srgbClr val="C00000"/>
              </a:solidFill>
              <a:latin typeface="Book Antiqua" panose="0204060205030503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C01015-A51B-4396-838C-32B7CBFABB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5775" y="1143000"/>
            <a:ext cx="11268075" cy="5267325"/>
          </a:xfrm>
        </p:spPr>
        <p:txBody>
          <a:bodyPr/>
          <a:lstStyle/>
          <a:p>
            <a:pPr algn="l"/>
            <a:r>
              <a:rPr lang="en-US" dirty="0">
                <a:latin typeface="Book Antiqua" panose="02040602050305030304" pitchFamily="18" charset="0"/>
              </a:rPr>
              <a:t>Computers divide into those that use the address of the </a:t>
            </a:r>
            <a:r>
              <a:rPr lang="en-US" dirty="0">
                <a:solidFill>
                  <a:srgbClr val="0070C0"/>
                </a:solidFill>
                <a:latin typeface="Book Antiqua" panose="02040602050305030304" pitchFamily="18" charset="0"/>
              </a:rPr>
              <a:t>leftmost</a:t>
            </a:r>
            <a:r>
              <a:rPr lang="en-US" dirty="0">
                <a:latin typeface="Book Antiqua" panose="02040602050305030304" pitchFamily="18" charset="0"/>
              </a:rPr>
              <a:t> or “</a:t>
            </a:r>
            <a:r>
              <a:rPr lang="en-US" dirty="0">
                <a:solidFill>
                  <a:srgbClr val="0070C0"/>
                </a:solidFill>
                <a:latin typeface="Book Antiqua" panose="02040602050305030304" pitchFamily="18" charset="0"/>
              </a:rPr>
              <a:t>big end</a:t>
            </a:r>
            <a:r>
              <a:rPr lang="en-US" dirty="0">
                <a:latin typeface="Book Antiqua" panose="02040602050305030304" pitchFamily="18" charset="0"/>
              </a:rPr>
              <a:t>” byte as the doubleword address versus those that use the </a:t>
            </a:r>
            <a:r>
              <a:rPr lang="en-US" dirty="0">
                <a:solidFill>
                  <a:srgbClr val="FF0000"/>
                </a:solidFill>
                <a:latin typeface="Book Antiqua" panose="02040602050305030304" pitchFamily="18" charset="0"/>
              </a:rPr>
              <a:t>rightmost</a:t>
            </a:r>
            <a:r>
              <a:rPr lang="en-US" dirty="0">
                <a:latin typeface="Book Antiqua" panose="02040602050305030304" pitchFamily="18" charset="0"/>
              </a:rPr>
              <a:t> or “</a:t>
            </a:r>
            <a:r>
              <a:rPr lang="en-US" dirty="0">
                <a:solidFill>
                  <a:srgbClr val="FF0000"/>
                </a:solidFill>
                <a:latin typeface="Book Antiqua" panose="02040602050305030304" pitchFamily="18" charset="0"/>
              </a:rPr>
              <a:t>little end</a:t>
            </a:r>
            <a:r>
              <a:rPr lang="en-US" dirty="0">
                <a:latin typeface="Book Antiqua" panose="02040602050305030304" pitchFamily="18" charset="0"/>
              </a:rPr>
              <a:t>” byte. </a:t>
            </a:r>
          </a:p>
          <a:p>
            <a:pPr algn="l"/>
            <a:r>
              <a:rPr lang="en-US" dirty="0">
                <a:latin typeface="Book Antiqua" panose="02040602050305030304" pitchFamily="18" charset="0"/>
              </a:rPr>
              <a:t>RISC-V belongs to the latter camp, referred to as little-endian.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FAF54C-3B6F-460F-82AF-2019378D4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70969-1D9F-4E41-A1EE-4EB62BCADA54}" type="slidenum">
              <a:rPr lang="en-CA" smtClean="0"/>
              <a:t>22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30616F-7F92-482E-B926-4C016A2451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dirty="0"/>
              <a:t>@ Dr. Mahmoud S. Masadeh</a:t>
            </a:r>
          </a:p>
        </p:txBody>
      </p:sp>
      <p:pic>
        <p:nvPicPr>
          <p:cNvPr id="7" name="Picture 6" descr="Text&#10;&#10;Description automatically generated with medium confidence">
            <a:extLst>
              <a:ext uri="{FF2B5EF4-FFF2-40B4-BE49-F238E27FC236}">
                <a16:creationId xmlns:a16="http://schemas.microsoft.com/office/drawing/2014/main" id="{A61E97D8-BFD7-4152-88E6-CC37E9096D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388" y="3235007"/>
            <a:ext cx="3275462" cy="292608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8" descr="A picture containing text, black, screenshot&#10;&#10;Description automatically generated">
            <a:extLst>
              <a:ext uri="{FF2B5EF4-FFF2-40B4-BE49-F238E27FC236}">
                <a16:creationId xmlns:a16="http://schemas.microsoft.com/office/drawing/2014/main" id="{32415BD4-74B8-4CF9-B847-BF5E90E32E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8574" y="3235007"/>
            <a:ext cx="3275462" cy="292608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966781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1CFAC-A95E-472E-ABE2-A4E4AD09B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775" y="365125"/>
            <a:ext cx="11268075" cy="568325"/>
          </a:xfrm>
        </p:spPr>
        <p:txBody>
          <a:bodyPr>
            <a:noAutofit/>
          </a:bodyPr>
          <a:lstStyle/>
          <a:p>
            <a:r>
              <a:rPr lang="en-US" sz="4000" dirty="0">
                <a:solidFill>
                  <a:srgbClr val="C00000"/>
                </a:solidFill>
                <a:latin typeface="Book Antiqua" panose="02040602050305030304" pitchFamily="18" charset="0"/>
              </a:rPr>
              <a:t>Memory Operands - store</a:t>
            </a:r>
            <a:endParaRPr lang="en-CA" sz="4000" dirty="0">
              <a:solidFill>
                <a:srgbClr val="C00000"/>
              </a:solidFill>
              <a:latin typeface="Book Antiqua" panose="0204060205030503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C01015-A51B-4396-838C-32B7CBFABB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5775" y="1143000"/>
            <a:ext cx="11268075" cy="5267325"/>
          </a:xfrm>
        </p:spPr>
        <p:txBody>
          <a:bodyPr/>
          <a:lstStyle/>
          <a:p>
            <a:pPr algn="l"/>
            <a:r>
              <a:rPr lang="en-US" dirty="0">
                <a:solidFill>
                  <a:srgbClr val="0070C0"/>
                </a:solidFill>
                <a:latin typeface="Book Antiqua" panose="02040602050305030304" pitchFamily="18" charset="0"/>
              </a:rPr>
              <a:t>Store</a:t>
            </a:r>
            <a:r>
              <a:rPr lang="en-US" dirty="0">
                <a:latin typeface="Book Antiqua" panose="02040602050305030304" pitchFamily="18" charset="0"/>
              </a:rPr>
              <a:t>: This instruction copies data from a register to memory.</a:t>
            </a:r>
          </a:p>
          <a:p>
            <a:pPr algn="l"/>
            <a:r>
              <a:rPr lang="en-CA" dirty="0">
                <a:latin typeface="Book Antiqua" panose="02040602050305030304" pitchFamily="18" charset="0"/>
              </a:rPr>
              <a:t>The actual </a:t>
            </a:r>
            <a:r>
              <a:rPr lang="en-US" dirty="0">
                <a:latin typeface="Book Antiqua" panose="02040602050305030304" pitchFamily="18" charset="0"/>
              </a:rPr>
              <a:t>RISC-V name is </a:t>
            </a:r>
            <a:r>
              <a:rPr lang="en-US" i="1" dirty="0" err="1">
                <a:solidFill>
                  <a:srgbClr val="0070C0"/>
                </a:solidFill>
                <a:latin typeface="Book Antiqua" panose="02040602050305030304" pitchFamily="18" charset="0"/>
              </a:rPr>
              <a:t>sd</a:t>
            </a:r>
            <a:r>
              <a:rPr lang="en-US" dirty="0">
                <a:latin typeface="Book Antiqua" panose="02040602050305030304" pitchFamily="18" charset="0"/>
              </a:rPr>
              <a:t>, standing for </a:t>
            </a:r>
            <a:r>
              <a:rPr lang="en-US" dirty="0">
                <a:solidFill>
                  <a:srgbClr val="0070C0"/>
                </a:solidFill>
                <a:latin typeface="Book Antiqua" panose="02040602050305030304" pitchFamily="18" charset="0"/>
              </a:rPr>
              <a:t>store doubleword</a:t>
            </a:r>
            <a:r>
              <a:rPr lang="en-US" dirty="0">
                <a:latin typeface="Book Antiqua" panose="02040602050305030304" pitchFamily="18" charset="0"/>
              </a:rPr>
              <a:t>.</a:t>
            </a:r>
          </a:p>
          <a:p>
            <a:pPr algn="l"/>
            <a:endParaRPr lang="en-US" dirty="0">
              <a:latin typeface="Book Antiqua" panose="0204060205030503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FAF54C-3B6F-460F-82AF-2019378D4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70969-1D9F-4E41-A1EE-4EB62BCADA54}" type="slidenum">
              <a:rPr lang="en-CA" smtClean="0"/>
              <a:t>23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30616F-7F92-482E-B926-4C016A2451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dirty="0"/>
              <a:t>@ Dr. Mahmoud S. Masadeh</a:t>
            </a:r>
          </a:p>
        </p:txBody>
      </p:sp>
    </p:spTree>
    <p:extLst>
      <p:ext uri="{BB962C8B-B14F-4D97-AF65-F5344CB8AC3E}">
        <p14:creationId xmlns:p14="http://schemas.microsoft.com/office/powerpoint/2010/main" val="33487519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1CFAC-A95E-472E-ABE2-A4E4AD09B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775" y="365125"/>
            <a:ext cx="11268075" cy="568325"/>
          </a:xfrm>
        </p:spPr>
        <p:txBody>
          <a:bodyPr>
            <a:noAutofit/>
          </a:bodyPr>
          <a:lstStyle/>
          <a:p>
            <a:r>
              <a:rPr lang="en-US" sz="4000" dirty="0">
                <a:solidFill>
                  <a:srgbClr val="C00000"/>
                </a:solidFill>
                <a:latin typeface="Book Antiqua" panose="02040602050305030304" pitchFamily="18" charset="0"/>
              </a:rPr>
              <a:t>Compiling Using Load and Store</a:t>
            </a:r>
            <a:endParaRPr lang="en-CA" sz="4000" dirty="0">
              <a:solidFill>
                <a:srgbClr val="C00000"/>
              </a:solidFill>
              <a:latin typeface="Book Antiqua" panose="0204060205030503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C01015-A51B-4396-838C-32B7CBFABB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5775" y="1143000"/>
            <a:ext cx="11268075" cy="5267325"/>
          </a:xfrm>
        </p:spPr>
        <p:txBody>
          <a:bodyPr/>
          <a:lstStyle/>
          <a:p>
            <a:r>
              <a:rPr lang="en-US" dirty="0">
                <a:latin typeface="Book Antiqua" panose="02040602050305030304" pitchFamily="18" charset="0"/>
              </a:rPr>
              <a:t>Computers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FAF54C-3B6F-460F-82AF-2019378D4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70969-1D9F-4E41-A1EE-4EB62BCADA54}" type="slidenum">
              <a:rPr lang="en-CA" smtClean="0"/>
              <a:t>24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30616F-7F92-482E-B926-4C016A2451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dirty="0"/>
              <a:t>@ Dr. Mahmoud S. Masadeh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A84672-2E73-4D0D-BFEB-46C7B070091C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-20000" contrast="40000"/>
          </a:blip>
          <a:stretch>
            <a:fillRect/>
          </a:stretch>
        </p:blipFill>
        <p:spPr>
          <a:xfrm>
            <a:off x="485775" y="1247775"/>
            <a:ext cx="8009683" cy="155448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1096EA3-D9BD-4EE1-ADBC-A7FC10C658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799139"/>
            <a:ext cx="1493949" cy="3955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E63856C-51BD-4DB2-B008-44A5F91E81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9878" y="4487545"/>
            <a:ext cx="1468192" cy="38910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9F4D5B2-4B85-4950-9C24-8EB661018813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-20000" contrast="40000"/>
          </a:blip>
          <a:stretch>
            <a:fillRect/>
          </a:stretch>
        </p:blipFill>
        <p:spPr>
          <a:xfrm>
            <a:off x="4353320" y="2909434"/>
            <a:ext cx="7400530" cy="338328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9908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1CFAC-A95E-472E-ABE2-A4E4AD09B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775" y="365125"/>
            <a:ext cx="11268075" cy="568325"/>
          </a:xfrm>
        </p:spPr>
        <p:txBody>
          <a:bodyPr>
            <a:noAutofit/>
          </a:bodyPr>
          <a:lstStyle/>
          <a:p>
            <a:r>
              <a:rPr lang="en-US" sz="4000" dirty="0">
                <a:solidFill>
                  <a:srgbClr val="C00000"/>
                </a:solidFill>
                <a:latin typeface="Book Antiqua" panose="02040602050305030304" pitchFamily="18" charset="0"/>
              </a:rPr>
              <a:t>Hardware/ Software Interface</a:t>
            </a:r>
            <a:endParaRPr lang="en-CA" sz="4000" dirty="0">
              <a:solidFill>
                <a:srgbClr val="C00000"/>
              </a:solidFill>
              <a:latin typeface="Book Antiqua" panose="0204060205030503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C01015-A51B-4396-838C-32B7CBFABB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5775" y="1143000"/>
            <a:ext cx="11268075" cy="5267325"/>
          </a:xfrm>
        </p:spPr>
        <p:txBody>
          <a:bodyPr/>
          <a:lstStyle/>
          <a:p>
            <a:pPr algn="l"/>
            <a:r>
              <a:rPr lang="en-US" dirty="0">
                <a:latin typeface="Book Antiqua" panose="02040602050305030304" pitchFamily="18" charset="0"/>
              </a:rPr>
              <a:t>When variables  are more than registers, the compiler tries to keep the most frequently used variables in registers and places </a:t>
            </a:r>
            <a:r>
              <a:rPr lang="en-CA" dirty="0">
                <a:latin typeface="Book Antiqua" panose="02040602050305030304" pitchFamily="18" charset="0"/>
              </a:rPr>
              <a:t>the rest in memory.</a:t>
            </a:r>
          </a:p>
          <a:p>
            <a:pPr algn="l"/>
            <a:r>
              <a:rPr lang="en-US" dirty="0">
                <a:latin typeface="Book Antiqua" panose="02040602050305030304" pitchFamily="18" charset="0"/>
              </a:rPr>
              <a:t>The process of putting less frequently used variables (or those needed later) into memory is called </a:t>
            </a:r>
            <a:r>
              <a:rPr lang="en-US" i="1" dirty="0">
                <a:solidFill>
                  <a:srgbClr val="0070C0"/>
                </a:solidFill>
                <a:latin typeface="Book Antiqua" panose="02040602050305030304" pitchFamily="18" charset="0"/>
              </a:rPr>
              <a:t>spilling</a:t>
            </a:r>
            <a:r>
              <a:rPr lang="en-US" dirty="0">
                <a:solidFill>
                  <a:srgbClr val="0070C0"/>
                </a:solidFill>
                <a:latin typeface="Book Antiqua" panose="02040602050305030304" pitchFamily="18" charset="0"/>
              </a:rPr>
              <a:t> registers</a:t>
            </a:r>
            <a:r>
              <a:rPr lang="en-US" dirty="0">
                <a:latin typeface="Book Antiqua" panose="02040602050305030304" pitchFamily="18" charset="0"/>
              </a:rPr>
              <a:t>.</a:t>
            </a:r>
          </a:p>
          <a:p>
            <a:pPr algn="l"/>
            <a:r>
              <a:rPr lang="en-CA" dirty="0">
                <a:latin typeface="Book Antiqua" panose="02040602050305030304" pitchFamily="18" charset="0"/>
              </a:rPr>
              <a:t>A RISC-V </a:t>
            </a:r>
            <a:r>
              <a:rPr lang="en-CA" dirty="0">
                <a:solidFill>
                  <a:srgbClr val="0070C0"/>
                </a:solidFill>
                <a:latin typeface="Book Antiqua" panose="02040602050305030304" pitchFamily="18" charset="0"/>
              </a:rPr>
              <a:t>arithmetic</a:t>
            </a:r>
            <a:r>
              <a:rPr lang="en-CA" dirty="0">
                <a:latin typeface="Book Antiqua" panose="02040602050305030304" pitchFamily="18" charset="0"/>
              </a:rPr>
              <a:t> </a:t>
            </a:r>
            <a:r>
              <a:rPr lang="en-US" dirty="0">
                <a:latin typeface="Book Antiqua" panose="02040602050305030304" pitchFamily="18" charset="0"/>
              </a:rPr>
              <a:t>instruction can read two registers, operate on them, and write the result.</a:t>
            </a:r>
          </a:p>
          <a:p>
            <a:pPr algn="l"/>
            <a:r>
              <a:rPr lang="en-CA" dirty="0">
                <a:latin typeface="Book Antiqua" panose="02040602050305030304" pitchFamily="18" charset="0"/>
              </a:rPr>
              <a:t>A RISC-V </a:t>
            </a:r>
            <a:r>
              <a:rPr lang="en-US" dirty="0">
                <a:solidFill>
                  <a:srgbClr val="0070C0"/>
                </a:solidFill>
                <a:latin typeface="Book Antiqua" panose="02040602050305030304" pitchFamily="18" charset="0"/>
              </a:rPr>
              <a:t>data transfer </a:t>
            </a:r>
            <a:r>
              <a:rPr lang="en-US" dirty="0">
                <a:latin typeface="Book Antiqua" panose="02040602050305030304" pitchFamily="18" charset="0"/>
              </a:rPr>
              <a:t>instruction only reads one operand or writes one operand, without </a:t>
            </a:r>
            <a:r>
              <a:rPr lang="en-CA" dirty="0">
                <a:latin typeface="Book Antiqua" panose="02040602050305030304" pitchFamily="18" charset="0"/>
              </a:rPr>
              <a:t>operating on it.</a:t>
            </a:r>
            <a:endParaRPr lang="en-US" dirty="0">
              <a:latin typeface="Book Antiqua" panose="0204060205030503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FAF54C-3B6F-460F-82AF-2019378D4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70969-1D9F-4E41-A1EE-4EB62BCADA54}" type="slidenum">
              <a:rPr lang="en-CA" smtClean="0"/>
              <a:t>25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30616F-7F92-482E-B926-4C016A2451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dirty="0"/>
              <a:t>@ Dr. Mahmoud S. Masadeh</a:t>
            </a:r>
          </a:p>
        </p:txBody>
      </p:sp>
    </p:spTree>
    <p:extLst>
      <p:ext uri="{BB962C8B-B14F-4D97-AF65-F5344CB8AC3E}">
        <p14:creationId xmlns:p14="http://schemas.microsoft.com/office/powerpoint/2010/main" val="11815085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1CFAC-A95E-472E-ABE2-A4E4AD09B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775" y="365125"/>
            <a:ext cx="11268075" cy="568325"/>
          </a:xfrm>
        </p:spPr>
        <p:txBody>
          <a:bodyPr>
            <a:noAutofit/>
          </a:bodyPr>
          <a:lstStyle/>
          <a:p>
            <a:r>
              <a:rPr lang="en-US" sz="4000" dirty="0">
                <a:solidFill>
                  <a:srgbClr val="C00000"/>
                </a:solidFill>
                <a:latin typeface="Book Antiqua" panose="02040602050305030304" pitchFamily="18" charset="0"/>
              </a:rPr>
              <a:t>Constant or Immediate Operands</a:t>
            </a:r>
            <a:endParaRPr lang="en-CA" sz="4000" dirty="0">
              <a:solidFill>
                <a:srgbClr val="C00000"/>
              </a:solidFill>
              <a:latin typeface="Book Antiqua" panose="0204060205030503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C01015-A51B-4396-838C-32B7CBFABB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5775" y="1143000"/>
            <a:ext cx="11268075" cy="5267325"/>
          </a:xfrm>
        </p:spPr>
        <p:txBody>
          <a:bodyPr>
            <a:normAutofit lnSpcReduction="10000"/>
          </a:bodyPr>
          <a:lstStyle/>
          <a:p>
            <a:pPr algn="l"/>
            <a:r>
              <a:rPr lang="en-CA" dirty="0">
                <a:latin typeface="Book Antiqua" panose="02040602050305030304" pitchFamily="18" charset="0"/>
              </a:rPr>
              <a:t>More than </a:t>
            </a:r>
            <a:r>
              <a:rPr lang="en-US" dirty="0">
                <a:latin typeface="Book Antiqua" panose="02040602050305030304" pitchFamily="18" charset="0"/>
              </a:rPr>
              <a:t>half of the RISC-V </a:t>
            </a:r>
            <a:r>
              <a:rPr lang="en-US" dirty="0">
                <a:solidFill>
                  <a:srgbClr val="0070C0"/>
                </a:solidFill>
                <a:latin typeface="Book Antiqua" panose="02040602050305030304" pitchFamily="18" charset="0"/>
              </a:rPr>
              <a:t>arithmetic</a:t>
            </a:r>
            <a:r>
              <a:rPr lang="en-US" dirty="0">
                <a:latin typeface="Book Antiqua" panose="02040602050305030304" pitchFamily="18" charset="0"/>
              </a:rPr>
              <a:t> instructions have a </a:t>
            </a:r>
            <a:r>
              <a:rPr lang="en-US" dirty="0">
                <a:solidFill>
                  <a:srgbClr val="0070C0"/>
                </a:solidFill>
                <a:latin typeface="Book Antiqua" panose="02040602050305030304" pitchFamily="18" charset="0"/>
              </a:rPr>
              <a:t>constant</a:t>
            </a:r>
            <a:r>
              <a:rPr lang="en-US" dirty="0">
                <a:latin typeface="Book Antiqua" panose="02040602050305030304" pitchFamily="18" charset="0"/>
              </a:rPr>
              <a:t> as an operand when running the SPEC CPU2006 benchmarks.</a:t>
            </a:r>
          </a:p>
          <a:p>
            <a:pPr algn="l"/>
            <a:r>
              <a:rPr lang="en-US" dirty="0">
                <a:latin typeface="Book Antiqua" panose="02040602050305030304" pitchFamily="18" charset="0"/>
              </a:rPr>
              <a:t>For example, incrementing an </a:t>
            </a:r>
            <a:r>
              <a:rPr lang="en-US" dirty="0">
                <a:solidFill>
                  <a:srgbClr val="0070C0"/>
                </a:solidFill>
                <a:latin typeface="Book Antiqua" panose="02040602050305030304" pitchFamily="18" charset="0"/>
              </a:rPr>
              <a:t>index</a:t>
            </a:r>
            <a:r>
              <a:rPr lang="en-US" dirty="0">
                <a:latin typeface="Book Antiqua" panose="02040602050305030304" pitchFamily="18" charset="0"/>
              </a:rPr>
              <a:t> to point to the next element of an array requires using a constant in an operation.</a:t>
            </a:r>
            <a:endParaRPr lang="en-CA" dirty="0">
              <a:latin typeface="Book Antiqua" panose="02040602050305030304" pitchFamily="18" charset="0"/>
            </a:endParaRPr>
          </a:p>
          <a:p>
            <a:pPr algn="l"/>
            <a:r>
              <a:rPr lang="en-CA" i="1" dirty="0">
                <a:solidFill>
                  <a:srgbClr val="0070C0"/>
                </a:solidFill>
                <a:latin typeface="Book Antiqua" panose="02040602050305030304" pitchFamily="18" charset="0"/>
              </a:rPr>
              <a:t>add immediate </a:t>
            </a:r>
            <a:r>
              <a:rPr lang="en-CA" dirty="0">
                <a:latin typeface="Book Antiqua" panose="02040602050305030304" pitchFamily="18" charset="0"/>
              </a:rPr>
              <a:t>or </a:t>
            </a:r>
            <a:r>
              <a:rPr lang="en-CA" i="1" dirty="0" err="1">
                <a:solidFill>
                  <a:srgbClr val="0070C0"/>
                </a:solidFill>
                <a:latin typeface="Book Antiqua" panose="02040602050305030304" pitchFamily="18" charset="0"/>
              </a:rPr>
              <a:t>addi</a:t>
            </a:r>
            <a:endParaRPr lang="en-CA" i="1" dirty="0">
              <a:solidFill>
                <a:srgbClr val="0070C0"/>
              </a:solidFill>
              <a:latin typeface="Book Antiqua" panose="02040602050305030304" pitchFamily="18" charset="0"/>
            </a:endParaRPr>
          </a:p>
          <a:p>
            <a:pPr algn="l"/>
            <a:r>
              <a:rPr lang="en-US" dirty="0">
                <a:latin typeface="Book Antiqua" panose="02040602050305030304" pitchFamily="18" charset="0"/>
              </a:rPr>
              <a:t>By including </a:t>
            </a:r>
            <a:r>
              <a:rPr lang="en-US" dirty="0">
                <a:solidFill>
                  <a:srgbClr val="0070C0"/>
                </a:solidFill>
                <a:latin typeface="Book Antiqua" panose="02040602050305030304" pitchFamily="18" charset="0"/>
              </a:rPr>
              <a:t>constants</a:t>
            </a:r>
            <a:r>
              <a:rPr lang="en-US" dirty="0">
                <a:latin typeface="Book Antiqua" panose="02040602050305030304" pitchFamily="18" charset="0"/>
              </a:rPr>
              <a:t> inside arithmetic instructions, operations are much </a:t>
            </a:r>
            <a:r>
              <a:rPr lang="en-US" dirty="0">
                <a:solidFill>
                  <a:srgbClr val="0070C0"/>
                </a:solidFill>
                <a:latin typeface="Book Antiqua" panose="02040602050305030304" pitchFamily="18" charset="0"/>
              </a:rPr>
              <a:t>faster</a:t>
            </a:r>
            <a:r>
              <a:rPr lang="en-US" dirty="0">
                <a:latin typeface="Book Antiqua" panose="02040602050305030304" pitchFamily="18" charset="0"/>
              </a:rPr>
              <a:t> and use </a:t>
            </a:r>
            <a:r>
              <a:rPr lang="en-US" dirty="0">
                <a:solidFill>
                  <a:srgbClr val="0070C0"/>
                </a:solidFill>
                <a:latin typeface="Book Antiqua" panose="02040602050305030304" pitchFamily="18" charset="0"/>
              </a:rPr>
              <a:t>less energy </a:t>
            </a:r>
            <a:r>
              <a:rPr lang="en-US" dirty="0">
                <a:latin typeface="Book Antiqua" panose="02040602050305030304" pitchFamily="18" charset="0"/>
              </a:rPr>
              <a:t>than if constants were </a:t>
            </a:r>
            <a:r>
              <a:rPr lang="en-CA" dirty="0">
                <a:latin typeface="Book Antiqua" panose="02040602050305030304" pitchFamily="18" charset="0"/>
              </a:rPr>
              <a:t>loaded from memory.</a:t>
            </a:r>
          </a:p>
          <a:p>
            <a:r>
              <a:rPr lang="en-US" dirty="0">
                <a:latin typeface="Book Antiqua" panose="02040602050305030304" pitchFamily="18" charset="0"/>
              </a:rPr>
              <a:t>Register </a:t>
            </a:r>
            <a:r>
              <a:rPr lang="en-US" dirty="0">
                <a:solidFill>
                  <a:srgbClr val="0070C0"/>
                </a:solidFill>
                <a:latin typeface="Book Antiqua" panose="02040602050305030304" pitchFamily="18" charset="0"/>
              </a:rPr>
              <a:t>x0</a:t>
            </a:r>
            <a:r>
              <a:rPr lang="en-US" dirty="0">
                <a:latin typeface="Book Antiqua" panose="02040602050305030304" pitchFamily="18" charset="0"/>
              </a:rPr>
              <a:t> to be </a:t>
            </a:r>
            <a:r>
              <a:rPr lang="en-US" i="1" dirty="0">
                <a:latin typeface="Book Antiqua" panose="02040602050305030304" pitchFamily="18" charset="0"/>
              </a:rPr>
              <a:t>hard-wired</a:t>
            </a:r>
            <a:r>
              <a:rPr lang="en-US" dirty="0">
                <a:latin typeface="Book Antiqua" panose="02040602050305030304" pitchFamily="18" charset="0"/>
              </a:rPr>
              <a:t> to the value zero which simplify the instruction set by </a:t>
            </a:r>
            <a:r>
              <a:rPr lang="en-CA" dirty="0">
                <a:latin typeface="Book Antiqua" panose="02040602050305030304" pitchFamily="18" charset="0"/>
              </a:rPr>
              <a:t>offering useful variations.</a:t>
            </a:r>
          </a:p>
          <a:p>
            <a:r>
              <a:rPr lang="en-US" dirty="0">
                <a:latin typeface="Book Antiqua" panose="02040602050305030304" pitchFamily="18" charset="0"/>
              </a:rPr>
              <a:t>We can negate the value in a register by using the </a:t>
            </a:r>
            <a:r>
              <a:rPr lang="en-US" dirty="0">
                <a:solidFill>
                  <a:srgbClr val="0070C0"/>
                </a:solidFill>
                <a:latin typeface="Book Antiqua" panose="02040602050305030304" pitchFamily="18" charset="0"/>
              </a:rPr>
              <a:t>sub</a:t>
            </a:r>
            <a:r>
              <a:rPr lang="en-US" dirty="0">
                <a:latin typeface="Book Antiqua" panose="02040602050305030304" pitchFamily="18" charset="0"/>
              </a:rPr>
              <a:t> instruction with zero for the first operand. </a:t>
            </a:r>
            <a:r>
              <a:rPr lang="en-US" dirty="0">
                <a:solidFill>
                  <a:srgbClr val="0070C0"/>
                </a:solidFill>
                <a:latin typeface="Book Antiqua" panose="02040602050305030304" pitchFamily="18" charset="0"/>
              </a:rPr>
              <a:t>sub x1, x0, x1 </a:t>
            </a:r>
            <a:r>
              <a:rPr lang="en-US" dirty="0">
                <a:latin typeface="Book Antiqua" panose="02040602050305030304" pitchFamily="18" charset="0"/>
              </a:rPr>
              <a:t>/ 0-X=-X</a:t>
            </a:r>
            <a:endParaRPr lang="en-CA" dirty="0">
              <a:latin typeface="Book Antiqua" panose="0204060205030503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FAF54C-3B6F-460F-82AF-2019378D4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70969-1D9F-4E41-A1EE-4EB62BCADA54}" type="slidenum">
              <a:rPr lang="en-CA" smtClean="0"/>
              <a:t>26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30616F-7F92-482E-B926-4C016A2451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dirty="0"/>
              <a:t>@ Dr. Mahmoud S. Masadeh</a:t>
            </a:r>
          </a:p>
        </p:txBody>
      </p:sp>
    </p:spTree>
    <p:extLst>
      <p:ext uri="{BB962C8B-B14F-4D97-AF65-F5344CB8AC3E}">
        <p14:creationId xmlns:p14="http://schemas.microsoft.com/office/powerpoint/2010/main" val="11606740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1CFAC-A95E-472E-ABE2-A4E4AD09B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775" y="365125"/>
            <a:ext cx="11268075" cy="568325"/>
          </a:xfrm>
        </p:spPr>
        <p:txBody>
          <a:bodyPr>
            <a:noAutofit/>
          </a:bodyPr>
          <a:lstStyle/>
          <a:p>
            <a:r>
              <a:rPr lang="en-US" sz="4000" dirty="0">
                <a:solidFill>
                  <a:srgbClr val="C00000"/>
                </a:solidFill>
                <a:latin typeface="Book Antiqua" panose="02040602050305030304" pitchFamily="18" charset="0"/>
              </a:rPr>
              <a:t>Compiling Using Load and Store</a:t>
            </a:r>
            <a:endParaRPr lang="en-CA" sz="4000" dirty="0">
              <a:solidFill>
                <a:srgbClr val="C00000"/>
              </a:solidFill>
              <a:latin typeface="Book Antiqua" panose="0204060205030503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C01015-A51B-4396-838C-32B7CBFABB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5775" y="1143000"/>
            <a:ext cx="11268075" cy="5267325"/>
          </a:xfrm>
        </p:spPr>
        <p:txBody>
          <a:bodyPr/>
          <a:lstStyle/>
          <a:p>
            <a:pPr marL="0" indent="0" algn="l">
              <a:buNone/>
            </a:pPr>
            <a:r>
              <a:rPr lang="en-US" dirty="0">
                <a:solidFill>
                  <a:srgbClr val="0070C0"/>
                </a:solidFill>
                <a:latin typeface="Book Antiqua" panose="02040602050305030304" pitchFamily="18" charset="0"/>
              </a:rPr>
              <a:t>Elaboration</a:t>
            </a:r>
            <a:r>
              <a:rPr lang="en-US" dirty="0">
                <a:latin typeface="Book Antiqua" panose="02040602050305030304" pitchFamily="18" charset="0"/>
              </a:rPr>
              <a:t>: Although the RISC-V registers in this book are 64 bits wide, the RISC-V architects conceived multiple variants of the ISA. </a:t>
            </a:r>
          </a:p>
          <a:p>
            <a:pPr marL="0" indent="0" algn="l">
              <a:buNone/>
            </a:pPr>
            <a:r>
              <a:rPr lang="en-US" dirty="0">
                <a:latin typeface="Book Antiqua" panose="02040602050305030304" pitchFamily="18" charset="0"/>
              </a:rPr>
              <a:t>In addition to this variant, known as </a:t>
            </a:r>
            <a:r>
              <a:rPr lang="en-US" dirty="0">
                <a:solidFill>
                  <a:srgbClr val="0070C0"/>
                </a:solidFill>
                <a:latin typeface="Book Antiqua" panose="02040602050305030304" pitchFamily="18" charset="0"/>
              </a:rPr>
              <a:t>RV64</a:t>
            </a:r>
            <a:r>
              <a:rPr lang="en-US" dirty="0">
                <a:latin typeface="Book Antiqua" panose="02040602050305030304" pitchFamily="18" charset="0"/>
              </a:rPr>
              <a:t>, a variant named </a:t>
            </a:r>
            <a:r>
              <a:rPr lang="en-US" dirty="0">
                <a:solidFill>
                  <a:srgbClr val="0070C0"/>
                </a:solidFill>
                <a:latin typeface="Book Antiqua" panose="02040602050305030304" pitchFamily="18" charset="0"/>
              </a:rPr>
              <a:t>RV32</a:t>
            </a:r>
            <a:r>
              <a:rPr lang="en-US" dirty="0">
                <a:latin typeface="Book Antiqua" panose="02040602050305030304" pitchFamily="18" charset="0"/>
              </a:rPr>
              <a:t> has 32-bit registers, whose reduced cost make RV32 better suited to very </a:t>
            </a:r>
            <a:r>
              <a:rPr lang="en-US" dirty="0">
                <a:solidFill>
                  <a:srgbClr val="0070C0"/>
                </a:solidFill>
                <a:latin typeface="Book Antiqua" panose="02040602050305030304" pitchFamily="18" charset="0"/>
              </a:rPr>
              <a:t>low-cost processors</a:t>
            </a:r>
            <a:r>
              <a:rPr lang="en-US" dirty="0">
                <a:latin typeface="Book Antiqua" panose="02040602050305030304" pitchFamily="18" charset="0"/>
              </a:rPr>
              <a:t>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FAF54C-3B6F-460F-82AF-2019378D4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70969-1D9F-4E41-A1EE-4EB62BCADA54}" type="slidenum">
              <a:rPr lang="en-CA" smtClean="0"/>
              <a:t>27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30616F-7F92-482E-B926-4C016A2451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dirty="0"/>
              <a:t>@ Dr. Mahmoud S. Masadeh</a:t>
            </a:r>
          </a:p>
        </p:txBody>
      </p:sp>
    </p:spTree>
    <p:extLst>
      <p:ext uri="{BB962C8B-B14F-4D97-AF65-F5344CB8AC3E}">
        <p14:creationId xmlns:p14="http://schemas.microsoft.com/office/powerpoint/2010/main" val="12217875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1CFAC-A95E-472E-ABE2-A4E4AD09B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775" y="365125"/>
            <a:ext cx="11268075" cy="568325"/>
          </a:xfrm>
        </p:spPr>
        <p:txBody>
          <a:bodyPr>
            <a:noAutofit/>
          </a:bodyPr>
          <a:lstStyle/>
          <a:p>
            <a:r>
              <a:rPr lang="en-US" sz="4000" dirty="0">
                <a:solidFill>
                  <a:srgbClr val="C00000"/>
                </a:solidFill>
                <a:latin typeface="Book Antiqua" panose="02040602050305030304" pitchFamily="18" charset="0"/>
              </a:rPr>
              <a:t>2.4 Signed and Unsigned Numbers</a:t>
            </a:r>
            <a:endParaRPr lang="en-CA" sz="4000" dirty="0">
              <a:solidFill>
                <a:srgbClr val="C00000"/>
              </a:solidFill>
              <a:latin typeface="Book Antiqua" panose="0204060205030503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C01015-A51B-4396-838C-32B7CBFABB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5775" y="2724150"/>
            <a:ext cx="11268075" cy="3686175"/>
          </a:xfrm>
        </p:spPr>
        <p:txBody>
          <a:bodyPr/>
          <a:lstStyle/>
          <a:p>
            <a:pPr algn="l"/>
            <a:r>
              <a:rPr lang="en-CA" dirty="0">
                <a:latin typeface="Book Antiqua" panose="02040602050305030304" pitchFamily="18" charset="0"/>
              </a:rPr>
              <a:t>The drawing </a:t>
            </a:r>
            <a:r>
              <a:rPr lang="en-US" dirty="0">
                <a:latin typeface="Book Antiqua" panose="02040602050305030304" pitchFamily="18" charset="0"/>
              </a:rPr>
              <a:t>above shows the numbering of bits within a RISC-V </a:t>
            </a:r>
            <a:r>
              <a:rPr lang="en-US" dirty="0">
                <a:solidFill>
                  <a:srgbClr val="0070C0"/>
                </a:solidFill>
                <a:latin typeface="Book Antiqua" panose="02040602050305030304" pitchFamily="18" charset="0"/>
              </a:rPr>
              <a:t>doubleword</a:t>
            </a:r>
            <a:r>
              <a:rPr lang="en-US" dirty="0">
                <a:latin typeface="Book Antiqua" panose="02040602050305030304" pitchFamily="18" charset="0"/>
              </a:rPr>
              <a:t> and the placement of the number 1011</a:t>
            </a:r>
            <a:r>
              <a:rPr lang="en-US" baseline="-25000" dirty="0">
                <a:latin typeface="Book Antiqua" panose="02040602050305030304" pitchFamily="18" charset="0"/>
              </a:rPr>
              <a:t>two</a:t>
            </a:r>
            <a:r>
              <a:rPr lang="en-US" dirty="0">
                <a:latin typeface="Book Antiqua" panose="02040602050305030304" pitchFamily="18" charset="0"/>
              </a:rPr>
              <a:t>, (</a:t>
            </a:r>
            <a:r>
              <a:rPr lang="en-US" sz="2400" dirty="0">
                <a:solidFill>
                  <a:srgbClr val="00B050"/>
                </a:solidFill>
                <a:latin typeface="Book Antiqua" panose="02040602050305030304" pitchFamily="18" charset="0"/>
              </a:rPr>
              <a:t>which we split in half to fit on the page </a:t>
            </a:r>
            <a:r>
              <a:rPr lang="en-CA" sz="2400" dirty="0">
                <a:solidFill>
                  <a:srgbClr val="00B050"/>
                </a:solidFill>
                <a:latin typeface="Book Antiqua" panose="02040602050305030304" pitchFamily="18" charset="0"/>
              </a:rPr>
              <a:t>of the book</a:t>
            </a:r>
            <a:r>
              <a:rPr lang="en-CA" dirty="0">
                <a:latin typeface="Book Antiqua" panose="02040602050305030304" pitchFamily="18" charset="0"/>
              </a:rPr>
              <a:t>):</a:t>
            </a:r>
          </a:p>
          <a:p>
            <a:r>
              <a:rPr lang="en-CA" dirty="0">
                <a:latin typeface="Book Antiqua" panose="02040602050305030304" pitchFamily="18" charset="0"/>
              </a:rPr>
              <a:t>Least significant bit: The rightmost bit in an RISC-V doubleword.</a:t>
            </a:r>
          </a:p>
          <a:p>
            <a:pPr algn="l"/>
            <a:r>
              <a:rPr lang="en-CA" dirty="0">
                <a:latin typeface="Book Antiqua" panose="02040602050305030304" pitchFamily="18" charset="0"/>
              </a:rPr>
              <a:t>Most significant bit: The </a:t>
            </a:r>
            <a:r>
              <a:rPr lang="en-US" dirty="0">
                <a:latin typeface="Book Antiqua" panose="02040602050305030304" pitchFamily="18" charset="0"/>
              </a:rPr>
              <a:t>leftmost bit in an RISC-V </a:t>
            </a:r>
            <a:r>
              <a:rPr lang="en-CA" dirty="0">
                <a:latin typeface="Book Antiqua" panose="02040602050305030304" pitchFamily="18" charset="0"/>
              </a:rPr>
              <a:t>doubleword.</a:t>
            </a:r>
          </a:p>
          <a:p>
            <a:pPr algn="l"/>
            <a:r>
              <a:rPr lang="en-US" dirty="0">
                <a:latin typeface="Book Antiqua" panose="02040602050305030304" pitchFamily="18" charset="0"/>
              </a:rPr>
              <a:t>It’s up to the </a:t>
            </a:r>
            <a:r>
              <a:rPr lang="en-US" dirty="0">
                <a:solidFill>
                  <a:srgbClr val="0070C0"/>
                </a:solidFill>
                <a:latin typeface="Book Antiqua" panose="02040602050305030304" pitchFamily="18" charset="0"/>
              </a:rPr>
              <a:t>programming</a:t>
            </a:r>
            <a:r>
              <a:rPr lang="en-US" dirty="0">
                <a:latin typeface="Book Antiqua" panose="02040602050305030304" pitchFamily="18" charset="0"/>
              </a:rPr>
              <a:t> language, the </a:t>
            </a:r>
            <a:r>
              <a:rPr lang="en-US" dirty="0">
                <a:solidFill>
                  <a:srgbClr val="0070C0"/>
                </a:solidFill>
                <a:latin typeface="Book Antiqua" panose="02040602050305030304" pitchFamily="18" charset="0"/>
              </a:rPr>
              <a:t>operating system</a:t>
            </a:r>
            <a:r>
              <a:rPr lang="en-US" dirty="0">
                <a:latin typeface="Book Antiqua" panose="02040602050305030304" pitchFamily="18" charset="0"/>
              </a:rPr>
              <a:t>, and the program to determine what to do if </a:t>
            </a:r>
            <a:r>
              <a:rPr lang="en-US" dirty="0">
                <a:solidFill>
                  <a:srgbClr val="0070C0"/>
                </a:solidFill>
                <a:latin typeface="Book Antiqua" panose="02040602050305030304" pitchFamily="18" charset="0"/>
              </a:rPr>
              <a:t>overflow</a:t>
            </a:r>
            <a:r>
              <a:rPr lang="en-US" dirty="0">
                <a:latin typeface="Book Antiqua" panose="02040602050305030304" pitchFamily="18" charset="0"/>
              </a:rPr>
              <a:t> occurs.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FAF54C-3B6F-460F-82AF-2019378D4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70969-1D9F-4E41-A1EE-4EB62BCADA54}" type="slidenum">
              <a:rPr lang="en-CA" smtClean="0"/>
              <a:t>28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30616F-7F92-482E-B926-4C016A2451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dirty="0"/>
              <a:t>@ Dr. Mahmoud S. Masadeh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269C461-1034-47CE-9B66-3ACBDEE02E98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-20000" contrast="20000"/>
          </a:blip>
          <a:stretch>
            <a:fillRect/>
          </a:stretch>
        </p:blipFill>
        <p:spPr>
          <a:xfrm>
            <a:off x="2652385" y="933450"/>
            <a:ext cx="7663190" cy="1645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681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1CFAC-A95E-472E-ABE2-A4E4AD09B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775" y="365125"/>
            <a:ext cx="11268075" cy="568325"/>
          </a:xfrm>
        </p:spPr>
        <p:txBody>
          <a:bodyPr>
            <a:noAutofit/>
          </a:bodyPr>
          <a:lstStyle/>
          <a:p>
            <a:r>
              <a:rPr lang="en-US" sz="4000" dirty="0">
                <a:solidFill>
                  <a:srgbClr val="C00000"/>
                </a:solidFill>
                <a:latin typeface="Book Antiqua" panose="02040602050305030304" pitchFamily="18" charset="0"/>
              </a:rPr>
              <a:t>Signed and Unsigned Numbers</a:t>
            </a:r>
            <a:endParaRPr lang="en-CA" sz="4000" dirty="0">
              <a:solidFill>
                <a:srgbClr val="C00000"/>
              </a:solidFill>
              <a:latin typeface="Book Antiqua" panose="0204060205030503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C01015-A51B-4396-838C-32B7CBFABB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5775" y="1143000"/>
            <a:ext cx="11268075" cy="5267325"/>
          </a:xfrm>
        </p:spPr>
        <p:txBody>
          <a:bodyPr>
            <a:normAutofit lnSpcReduction="10000"/>
          </a:bodyPr>
          <a:lstStyle/>
          <a:p>
            <a:r>
              <a:rPr lang="en-US" dirty="0">
                <a:latin typeface="Book Antiqua" panose="02040602050305030304" pitchFamily="18" charset="0"/>
              </a:rPr>
              <a:t>We need a representation that distinguishes the </a:t>
            </a:r>
            <a:r>
              <a:rPr lang="en-US" dirty="0">
                <a:solidFill>
                  <a:srgbClr val="0070C0"/>
                </a:solidFill>
                <a:latin typeface="Book Antiqua" panose="02040602050305030304" pitchFamily="18" charset="0"/>
              </a:rPr>
              <a:t>positive</a:t>
            </a:r>
            <a:r>
              <a:rPr lang="en-US" dirty="0">
                <a:latin typeface="Book Antiqua" panose="02040602050305030304" pitchFamily="18" charset="0"/>
              </a:rPr>
              <a:t> numbers from the </a:t>
            </a:r>
            <a:r>
              <a:rPr lang="en-US" dirty="0">
                <a:solidFill>
                  <a:srgbClr val="0070C0"/>
                </a:solidFill>
                <a:latin typeface="Book Antiqua" panose="02040602050305030304" pitchFamily="18" charset="0"/>
              </a:rPr>
              <a:t>negative</a:t>
            </a:r>
            <a:r>
              <a:rPr lang="en-US" dirty="0">
                <a:latin typeface="Book Antiqua" panose="02040602050305030304" pitchFamily="18" charset="0"/>
              </a:rPr>
              <a:t>. </a:t>
            </a:r>
          </a:p>
          <a:p>
            <a:r>
              <a:rPr lang="en-US" dirty="0">
                <a:latin typeface="Book Antiqua" panose="02040602050305030304" pitchFamily="18" charset="0"/>
              </a:rPr>
              <a:t>The most obvious solution is to add a separate </a:t>
            </a:r>
            <a:r>
              <a:rPr lang="en-US" dirty="0">
                <a:solidFill>
                  <a:srgbClr val="0070C0"/>
                </a:solidFill>
                <a:latin typeface="Book Antiqua" panose="02040602050305030304" pitchFamily="18" charset="0"/>
              </a:rPr>
              <a:t>sign</a:t>
            </a:r>
            <a:r>
              <a:rPr lang="en-US" dirty="0">
                <a:latin typeface="Book Antiqua" panose="02040602050305030304" pitchFamily="18" charset="0"/>
              </a:rPr>
              <a:t>, which conveniently can be represented in a single bit; the name for this representation is </a:t>
            </a:r>
            <a:r>
              <a:rPr lang="en-US" dirty="0">
                <a:solidFill>
                  <a:srgbClr val="0070C0"/>
                </a:solidFill>
                <a:latin typeface="Book Antiqua" panose="02040602050305030304" pitchFamily="18" charset="0"/>
              </a:rPr>
              <a:t>sign and magnitude</a:t>
            </a:r>
            <a:r>
              <a:rPr lang="en-US" dirty="0">
                <a:latin typeface="Book Antiqua" panose="02040602050305030304" pitchFamily="18" charset="0"/>
              </a:rPr>
              <a:t>.</a:t>
            </a:r>
          </a:p>
          <a:p>
            <a:pPr marL="514350" indent="-514350" algn="l">
              <a:buFont typeface="+mj-lt"/>
              <a:buAutoNum type="arabicPeriod"/>
            </a:pPr>
            <a:r>
              <a:rPr lang="en-CA" dirty="0">
                <a:latin typeface="Book Antiqua" panose="02040602050305030304" pitchFamily="18" charset="0"/>
              </a:rPr>
              <a:t>it’s </a:t>
            </a:r>
            <a:r>
              <a:rPr lang="en-US" dirty="0">
                <a:latin typeface="Book Antiqua" panose="02040602050305030304" pitchFamily="18" charset="0"/>
              </a:rPr>
              <a:t>not obvious where to put the sign bit. To the right? To the left?</a:t>
            </a:r>
          </a:p>
          <a:p>
            <a:pPr marL="514350" indent="-514350" algn="l">
              <a:buFont typeface="+mj-lt"/>
              <a:buAutoNum type="arabicPeriod"/>
            </a:pPr>
            <a:r>
              <a:rPr lang="en-US" dirty="0">
                <a:latin typeface="Book Antiqua" panose="02040602050305030304" pitchFamily="18" charset="0"/>
              </a:rPr>
              <a:t>Adders for </a:t>
            </a:r>
            <a:r>
              <a:rPr lang="en-US" dirty="0">
                <a:solidFill>
                  <a:srgbClr val="0070C0"/>
                </a:solidFill>
                <a:latin typeface="Book Antiqua" panose="02040602050305030304" pitchFamily="18" charset="0"/>
              </a:rPr>
              <a:t>sign and magnitude </a:t>
            </a:r>
            <a:r>
              <a:rPr lang="en-US" dirty="0">
                <a:latin typeface="Book Antiqua" panose="02040602050305030304" pitchFamily="18" charset="0"/>
              </a:rPr>
              <a:t>may need an extra step to set the sign because we can’t know in advance what the proper sign will be.</a:t>
            </a:r>
          </a:p>
          <a:p>
            <a:pPr marL="514350" indent="-514350" algn="l">
              <a:buFont typeface="+mj-lt"/>
              <a:buAutoNum type="arabicPeriod"/>
            </a:pPr>
            <a:r>
              <a:rPr lang="en-CA" dirty="0">
                <a:latin typeface="Book Antiqua" panose="02040602050305030304" pitchFamily="18" charset="0"/>
              </a:rPr>
              <a:t>A </a:t>
            </a:r>
            <a:r>
              <a:rPr lang="en-US" dirty="0">
                <a:latin typeface="Book Antiqua" panose="02040602050305030304" pitchFamily="18" charset="0"/>
              </a:rPr>
              <a:t>separate sign bit means that sign and magnitude has both a positive and a negative </a:t>
            </a:r>
            <a:r>
              <a:rPr lang="en-CA" dirty="0">
                <a:latin typeface="Book Antiqua" panose="02040602050305030304" pitchFamily="18" charset="0"/>
              </a:rPr>
              <a:t>zero.</a:t>
            </a:r>
          </a:p>
          <a:p>
            <a:pPr algn="l"/>
            <a:r>
              <a:rPr lang="en-US" dirty="0">
                <a:latin typeface="Book Antiqua" panose="02040602050305030304" pitchFamily="18" charset="0"/>
              </a:rPr>
              <a:t>Thus, sign and magnitude representation was soon abandoned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FAF54C-3B6F-460F-82AF-2019378D4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70969-1D9F-4E41-A1EE-4EB62BCADA54}" type="slidenum">
              <a:rPr lang="en-CA" smtClean="0"/>
              <a:t>29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30616F-7F92-482E-B926-4C016A2451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dirty="0"/>
              <a:t>@ Dr. Mahmoud S. Masadeh</a:t>
            </a:r>
          </a:p>
        </p:txBody>
      </p:sp>
    </p:spTree>
    <p:extLst>
      <p:ext uri="{BB962C8B-B14F-4D97-AF65-F5344CB8AC3E}">
        <p14:creationId xmlns:p14="http://schemas.microsoft.com/office/powerpoint/2010/main" val="4112064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C01015-A51B-4396-838C-32B7CBFABB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5775" y="1143000"/>
            <a:ext cx="11379654" cy="504825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222222"/>
                </a:solidFill>
                <a:latin typeface="Book Antiqua" panose="02040602050305030304" pitchFamily="18" charset="0"/>
              </a:rPr>
              <a:t>To command a computer’s hardware, you must speak its </a:t>
            </a:r>
            <a:r>
              <a:rPr lang="en-US" dirty="0">
                <a:solidFill>
                  <a:srgbClr val="0070C0"/>
                </a:solidFill>
                <a:latin typeface="Book Antiqua" panose="02040602050305030304" pitchFamily="18" charset="0"/>
              </a:rPr>
              <a:t>language</a:t>
            </a:r>
            <a:r>
              <a:rPr lang="en-US" dirty="0">
                <a:solidFill>
                  <a:srgbClr val="222222"/>
                </a:solidFill>
                <a:latin typeface="Book Antiqua" panose="02040602050305030304" pitchFamily="18" charset="0"/>
              </a:rPr>
              <a:t>.</a:t>
            </a:r>
          </a:p>
          <a:p>
            <a:r>
              <a:rPr lang="en-US" dirty="0">
                <a:solidFill>
                  <a:srgbClr val="222222"/>
                </a:solidFill>
                <a:latin typeface="Book Antiqua" panose="02040602050305030304" pitchFamily="18" charset="0"/>
              </a:rPr>
              <a:t>The </a:t>
            </a:r>
            <a:r>
              <a:rPr lang="en-US" i="1" dirty="0">
                <a:solidFill>
                  <a:srgbClr val="222222"/>
                </a:solidFill>
                <a:latin typeface="Book Antiqua" panose="02040602050305030304" pitchFamily="18" charset="0"/>
              </a:rPr>
              <a:t>words</a:t>
            </a:r>
            <a:r>
              <a:rPr lang="en-US" dirty="0">
                <a:solidFill>
                  <a:srgbClr val="222222"/>
                </a:solidFill>
                <a:latin typeface="Book Antiqua" panose="02040602050305030304" pitchFamily="18" charset="0"/>
              </a:rPr>
              <a:t> of a computer’s language are called </a:t>
            </a:r>
            <a:r>
              <a:rPr lang="en-US" dirty="0">
                <a:solidFill>
                  <a:srgbClr val="0070C0"/>
                </a:solidFill>
                <a:latin typeface="Book Antiqua" panose="02040602050305030304" pitchFamily="18" charset="0"/>
              </a:rPr>
              <a:t>instructions</a:t>
            </a:r>
            <a:r>
              <a:rPr lang="en-US" dirty="0">
                <a:solidFill>
                  <a:srgbClr val="222222"/>
                </a:solidFill>
                <a:latin typeface="Book Antiqua" panose="02040602050305030304" pitchFamily="18" charset="0"/>
              </a:rPr>
              <a:t>, and its </a:t>
            </a:r>
            <a:r>
              <a:rPr lang="en-US" i="1" dirty="0">
                <a:solidFill>
                  <a:srgbClr val="222222"/>
                </a:solidFill>
                <a:latin typeface="Book Antiqua" panose="02040602050305030304" pitchFamily="18" charset="0"/>
              </a:rPr>
              <a:t>vocabulary</a:t>
            </a:r>
            <a:r>
              <a:rPr lang="en-US" dirty="0">
                <a:solidFill>
                  <a:srgbClr val="222222"/>
                </a:solidFill>
                <a:latin typeface="Book Antiqua" panose="02040602050305030304" pitchFamily="18" charset="0"/>
              </a:rPr>
              <a:t> is called an </a:t>
            </a:r>
            <a:r>
              <a:rPr lang="en-US" dirty="0">
                <a:solidFill>
                  <a:srgbClr val="0070C0"/>
                </a:solidFill>
                <a:latin typeface="Book Antiqua" panose="02040602050305030304" pitchFamily="18" charset="0"/>
              </a:rPr>
              <a:t>instruction set</a:t>
            </a:r>
            <a:r>
              <a:rPr lang="en-US" dirty="0">
                <a:solidFill>
                  <a:srgbClr val="222222"/>
                </a:solidFill>
                <a:latin typeface="Book Antiqua" panose="02040602050305030304" pitchFamily="18" charset="0"/>
              </a:rPr>
              <a:t>.</a:t>
            </a:r>
          </a:p>
          <a:p>
            <a:pPr algn="l"/>
            <a:r>
              <a:rPr lang="en-US" dirty="0">
                <a:solidFill>
                  <a:srgbClr val="222222"/>
                </a:solidFill>
                <a:latin typeface="Book Antiqua" panose="02040602050305030304" pitchFamily="18" charset="0"/>
              </a:rPr>
              <a:t>We will see the instruction set of a real computer, both in the form written by </a:t>
            </a:r>
            <a:r>
              <a:rPr lang="en-US" dirty="0">
                <a:solidFill>
                  <a:srgbClr val="0070C0"/>
                </a:solidFill>
                <a:latin typeface="Book Antiqua" panose="02040602050305030304" pitchFamily="18" charset="0"/>
              </a:rPr>
              <a:t>people</a:t>
            </a:r>
            <a:r>
              <a:rPr lang="en-US" dirty="0">
                <a:solidFill>
                  <a:srgbClr val="222222"/>
                </a:solidFill>
                <a:latin typeface="Book Antiqua" panose="02040602050305030304" pitchFamily="18" charset="0"/>
              </a:rPr>
              <a:t> and in the form read by the </a:t>
            </a:r>
            <a:r>
              <a:rPr lang="en-US" dirty="0">
                <a:solidFill>
                  <a:srgbClr val="0070C0"/>
                </a:solidFill>
                <a:latin typeface="Book Antiqua" panose="02040602050305030304" pitchFamily="18" charset="0"/>
              </a:rPr>
              <a:t>computer.</a:t>
            </a:r>
          </a:p>
          <a:p>
            <a:pPr algn="l"/>
            <a:r>
              <a:rPr lang="en-CA" dirty="0">
                <a:solidFill>
                  <a:srgbClr val="222222"/>
                </a:solidFill>
                <a:latin typeface="Book Antiqua" panose="02040602050305030304" pitchFamily="18" charset="0"/>
              </a:rPr>
              <a:t>Chapter 3  explain </a:t>
            </a:r>
            <a:r>
              <a:rPr lang="en-US" dirty="0">
                <a:solidFill>
                  <a:srgbClr val="222222"/>
                </a:solidFill>
                <a:latin typeface="Book Antiqua" panose="02040602050305030304" pitchFamily="18" charset="0"/>
              </a:rPr>
              <a:t>the </a:t>
            </a:r>
            <a:r>
              <a:rPr lang="en-US" dirty="0">
                <a:solidFill>
                  <a:srgbClr val="FF0000"/>
                </a:solidFill>
                <a:latin typeface="Book Antiqua" panose="02040602050305030304" pitchFamily="18" charset="0"/>
              </a:rPr>
              <a:t>hardware</a:t>
            </a:r>
            <a:r>
              <a:rPr lang="en-US" dirty="0">
                <a:solidFill>
                  <a:srgbClr val="222222"/>
                </a:solidFill>
                <a:latin typeface="Book Antiqua" panose="02040602050305030304" pitchFamily="18" charset="0"/>
              </a:rPr>
              <a:t> for arithmetic and the representation of floating-point numbers.</a:t>
            </a:r>
          </a:p>
          <a:p>
            <a:r>
              <a:rPr lang="en-US" dirty="0">
                <a:solidFill>
                  <a:srgbClr val="222222"/>
                </a:solidFill>
                <a:latin typeface="Book Antiqua" panose="02040602050305030304" pitchFamily="18" charset="0"/>
              </a:rPr>
              <a:t>The chosen instruction set is </a:t>
            </a:r>
            <a:r>
              <a:rPr lang="en-US" dirty="0">
                <a:solidFill>
                  <a:srgbClr val="0070C0"/>
                </a:solidFill>
                <a:latin typeface="Book Antiqua" panose="02040602050305030304" pitchFamily="18" charset="0"/>
              </a:rPr>
              <a:t>RISC-V</a:t>
            </a:r>
            <a:r>
              <a:rPr lang="en-US" dirty="0">
                <a:solidFill>
                  <a:srgbClr val="222222"/>
                </a:solidFill>
                <a:latin typeface="Book Antiqua" panose="02040602050305030304" pitchFamily="18" charset="0"/>
              </a:rPr>
              <a:t>, which was originally developed at University of California (UC), </a:t>
            </a:r>
            <a:r>
              <a:rPr lang="en-CA" dirty="0">
                <a:solidFill>
                  <a:srgbClr val="222222"/>
                </a:solidFill>
                <a:latin typeface="Book Antiqua" panose="02040602050305030304" pitchFamily="18" charset="0"/>
              </a:rPr>
              <a:t>Berkeley starting in </a:t>
            </a:r>
            <a:r>
              <a:rPr lang="en-CA" dirty="0">
                <a:solidFill>
                  <a:srgbClr val="0070C0"/>
                </a:solidFill>
                <a:latin typeface="Book Antiqua" panose="02040602050305030304" pitchFamily="18" charset="0"/>
              </a:rPr>
              <a:t>2010</a:t>
            </a:r>
            <a:r>
              <a:rPr lang="en-CA" dirty="0">
                <a:solidFill>
                  <a:srgbClr val="222222"/>
                </a:solidFill>
                <a:latin typeface="Book Antiqua" panose="02040602050305030304" pitchFamily="18" charset="0"/>
              </a:rPr>
              <a:t>.</a:t>
            </a:r>
            <a:endParaRPr lang="en-US" dirty="0">
              <a:solidFill>
                <a:srgbClr val="222222"/>
              </a:solidFill>
              <a:latin typeface="Book Antiqua" panose="02040602050305030304" pitchFamily="18" charset="0"/>
            </a:endParaRPr>
          </a:p>
          <a:p>
            <a:endParaRPr lang="en-CA" dirty="0">
              <a:solidFill>
                <a:srgbClr val="222222"/>
              </a:solidFill>
              <a:latin typeface="Book Antiqua" panose="02040602050305030304" pitchFamily="18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F735A3C-6A34-46B7-B61B-E3BBA7902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775" y="365125"/>
            <a:ext cx="11268075" cy="568325"/>
          </a:xfrm>
        </p:spPr>
        <p:txBody>
          <a:bodyPr>
            <a:noAutofit/>
          </a:bodyPr>
          <a:lstStyle/>
          <a:p>
            <a:r>
              <a:rPr lang="en-US" sz="4000" dirty="0">
                <a:solidFill>
                  <a:srgbClr val="C00000"/>
                </a:solidFill>
                <a:latin typeface="Book Antiqua" panose="02040602050305030304" pitchFamily="18" charset="0"/>
              </a:rPr>
              <a:t>2.1 Introduction</a:t>
            </a:r>
            <a:endParaRPr lang="en-CA" sz="4000" dirty="0">
              <a:solidFill>
                <a:srgbClr val="C00000"/>
              </a:solidFill>
              <a:latin typeface="Book Antiqua" panose="02040602050305030304" pitchFamily="18" charset="0"/>
            </a:endParaRP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41601CC5-3667-4AAC-BA89-F79FFD7C75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70969-1D9F-4E41-A1EE-4EB62BCADA54}" type="slidenum">
              <a:rPr lang="en-CA" smtClean="0"/>
              <a:t>3</a:t>
            </a:fld>
            <a:endParaRPr lang="en-CA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94AA3ACE-5FE1-4146-89FC-6FCF85433A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@ Dr. Mahmoud S. Masadeh</a:t>
            </a:r>
          </a:p>
        </p:txBody>
      </p:sp>
    </p:spTree>
    <p:extLst>
      <p:ext uri="{BB962C8B-B14F-4D97-AF65-F5344CB8AC3E}">
        <p14:creationId xmlns:p14="http://schemas.microsoft.com/office/powerpoint/2010/main" val="30093981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1CFAC-A95E-472E-ABE2-A4E4AD09B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775" y="365125"/>
            <a:ext cx="11268075" cy="568325"/>
          </a:xfrm>
        </p:spPr>
        <p:txBody>
          <a:bodyPr>
            <a:noAutofit/>
          </a:bodyPr>
          <a:lstStyle/>
          <a:p>
            <a:r>
              <a:rPr lang="en-US" sz="4000" dirty="0">
                <a:solidFill>
                  <a:srgbClr val="C00000"/>
                </a:solidFill>
                <a:latin typeface="Book Antiqua" panose="02040602050305030304" pitchFamily="18" charset="0"/>
              </a:rPr>
              <a:t>Two’s complement</a:t>
            </a:r>
            <a:endParaRPr lang="en-CA" sz="4000" dirty="0">
              <a:solidFill>
                <a:srgbClr val="C00000"/>
              </a:solidFill>
              <a:latin typeface="Book Antiqua" panose="0204060205030503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FAF54C-3B6F-460F-82AF-2019378D4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70969-1D9F-4E41-A1EE-4EB62BCADA54}" type="slidenum">
              <a:rPr lang="en-CA" smtClean="0"/>
              <a:t>30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30616F-7F92-482E-B926-4C016A2451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dirty="0"/>
              <a:t>@ Dr. Mahmoud S. Masadeh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F90CB41-6D12-4B44-8B0E-F3EE6484052F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-20000" contrast="40000"/>
          </a:blip>
          <a:stretch>
            <a:fillRect/>
          </a:stretch>
        </p:blipFill>
        <p:spPr>
          <a:xfrm>
            <a:off x="1097958" y="1052830"/>
            <a:ext cx="10255842" cy="530352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A3B3F70E-7867-4924-81CF-E736A80EBC1E}"/>
                  </a:ext>
                </a:extLst>
              </p14:cNvPr>
              <p14:cNvContentPartPr/>
              <p14:nvPr/>
            </p14:nvContentPartPr>
            <p14:xfrm>
              <a:off x="298440" y="3581280"/>
              <a:ext cx="641880" cy="5212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A3B3F70E-7867-4924-81CF-E736A80EBC1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89080" y="3571920"/>
                <a:ext cx="660600" cy="540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130301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1CFAC-A95E-472E-ABE2-A4E4AD09B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775" y="365125"/>
            <a:ext cx="11268075" cy="568325"/>
          </a:xfrm>
        </p:spPr>
        <p:txBody>
          <a:bodyPr>
            <a:noAutofit/>
          </a:bodyPr>
          <a:lstStyle/>
          <a:p>
            <a:r>
              <a:rPr lang="en-US" sz="4000" dirty="0">
                <a:solidFill>
                  <a:srgbClr val="C00000"/>
                </a:solidFill>
                <a:latin typeface="Book Antiqua" panose="02040602050305030304" pitchFamily="18" charset="0"/>
              </a:rPr>
              <a:t>Two’s complement</a:t>
            </a:r>
            <a:endParaRPr lang="en-CA" sz="4000" dirty="0">
              <a:solidFill>
                <a:srgbClr val="C00000"/>
              </a:solidFill>
              <a:latin typeface="Book Antiqua" panose="0204060205030503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C01015-A51B-4396-838C-32B7CBFABB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5775" y="1143000"/>
            <a:ext cx="11268075" cy="5267325"/>
          </a:xfrm>
        </p:spPr>
        <p:txBody>
          <a:bodyPr/>
          <a:lstStyle/>
          <a:p>
            <a:pPr algn="l"/>
            <a:r>
              <a:rPr lang="en-US" dirty="0">
                <a:latin typeface="Book Antiqua" panose="02040602050305030304" pitchFamily="18" charset="0"/>
              </a:rPr>
              <a:t>All </a:t>
            </a:r>
            <a:r>
              <a:rPr lang="en-US" dirty="0">
                <a:solidFill>
                  <a:srgbClr val="0070C0"/>
                </a:solidFill>
                <a:latin typeface="Book Antiqua" panose="02040602050305030304" pitchFamily="18" charset="0"/>
              </a:rPr>
              <a:t>negative</a:t>
            </a:r>
            <a:r>
              <a:rPr lang="en-US" dirty="0">
                <a:latin typeface="Book Antiqua" panose="02040602050305030304" pitchFamily="18" charset="0"/>
              </a:rPr>
              <a:t> numbers have a </a:t>
            </a:r>
            <a:r>
              <a:rPr lang="en-US" dirty="0">
                <a:solidFill>
                  <a:srgbClr val="0070C0"/>
                </a:solidFill>
                <a:latin typeface="Book Antiqua" panose="02040602050305030304" pitchFamily="18" charset="0"/>
              </a:rPr>
              <a:t>1</a:t>
            </a:r>
            <a:r>
              <a:rPr lang="en-US" dirty="0">
                <a:latin typeface="Book Antiqua" panose="02040602050305030304" pitchFamily="18" charset="0"/>
              </a:rPr>
              <a:t> in the most significant bit. </a:t>
            </a:r>
          </a:p>
          <a:p>
            <a:pPr algn="l"/>
            <a:r>
              <a:rPr lang="en-US" dirty="0">
                <a:latin typeface="Book Antiqua" panose="02040602050305030304" pitchFamily="18" charset="0"/>
              </a:rPr>
              <a:t>Thus, hardware needs to test only this bit to see if a number is positive or negative. </a:t>
            </a:r>
          </a:p>
          <a:p>
            <a:pPr algn="l"/>
            <a:r>
              <a:rPr lang="en-US" dirty="0">
                <a:latin typeface="Book Antiqua" panose="02040602050305030304" pitchFamily="18" charset="0"/>
              </a:rPr>
              <a:t>This bit is often called the </a:t>
            </a:r>
            <a:r>
              <a:rPr lang="en-US" dirty="0">
                <a:solidFill>
                  <a:srgbClr val="0070C0"/>
                </a:solidFill>
                <a:latin typeface="Book Antiqua" panose="02040602050305030304" pitchFamily="18" charset="0"/>
              </a:rPr>
              <a:t>sign bit</a:t>
            </a:r>
            <a:r>
              <a:rPr lang="en-US" dirty="0">
                <a:latin typeface="Book Antiqua" panose="02040602050305030304" pitchFamily="18" charset="0"/>
              </a:rPr>
              <a:t>. </a:t>
            </a:r>
          </a:p>
          <a:p>
            <a:pPr algn="l"/>
            <a:r>
              <a:rPr lang="en-US" dirty="0">
                <a:latin typeface="Book Antiqua" panose="02040602050305030304" pitchFamily="18" charset="0"/>
              </a:rPr>
              <a:t>By recognizing the role of the sign bit, we can represent positive and negative 64-bit numbers in terms of the bit value times a </a:t>
            </a:r>
            <a:r>
              <a:rPr lang="en-CA" dirty="0">
                <a:latin typeface="Book Antiqua" panose="02040602050305030304" pitchFamily="18" charset="0"/>
              </a:rPr>
              <a:t>power of 2:</a:t>
            </a:r>
            <a:endParaRPr lang="en-US" dirty="0">
              <a:latin typeface="Book Antiqua" panose="0204060205030503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FAF54C-3B6F-460F-82AF-2019378D4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70969-1D9F-4E41-A1EE-4EB62BCADA54}" type="slidenum">
              <a:rPr lang="en-CA" smtClean="0"/>
              <a:t>31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30616F-7F92-482E-B926-4C016A2451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dirty="0"/>
              <a:t>@ Dr. Mahmoud S. Masadeh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8993674-81F4-4932-B437-24565B0076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00337" y="4033837"/>
            <a:ext cx="7038975" cy="96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2578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1CFAC-A95E-472E-ABE2-A4E4AD09B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775" y="365125"/>
            <a:ext cx="11268075" cy="568325"/>
          </a:xfrm>
        </p:spPr>
        <p:txBody>
          <a:bodyPr>
            <a:noAutofit/>
          </a:bodyPr>
          <a:lstStyle/>
          <a:p>
            <a:r>
              <a:rPr lang="en-US" sz="4000" dirty="0">
                <a:solidFill>
                  <a:srgbClr val="C00000"/>
                </a:solidFill>
                <a:latin typeface="Book Antiqua" panose="02040602050305030304" pitchFamily="18" charset="0"/>
              </a:rPr>
              <a:t>Two’s complement</a:t>
            </a:r>
            <a:endParaRPr lang="en-CA" sz="4000" dirty="0">
              <a:solidFill>
                <a:srgbClr val="C00000"/>
              </a:solidFill>
              <a:latin typeface="Book Antiqua" panose="0204060205030503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C01015-A51B-4396-838C-32B7CBFABB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5775" y="1143000"/>
            <a:ext cx="11268075" cy="5267325"/>
          </a:xfrm>
        </p:spPr>
        <p:txBody>
          <a:bodyPr/>
          <a:lstStyle/>
          <a:p>
            <a:r>
              <a:rPr lang="en-CA" dirty="0">
                <a:solidFill>
                  <a:srgbClr val="0070C0"/>
                </a:solidFill>
                <a:latin typeface="Book Antiqua" panose="02040602050305030304" pitchFamily="18" charset="0"/>
              </a:rPr>
              <a:t>Signed load</a:t>
            </a:r>
            <a:r>
              <a:rPr lang="en-CA" dirty="0">
                <a:latin typeface="Book Antiqua" panose="02040602050305030304" pitchFamily="18" charset="0"/>
              </a:rPr>
              <a:t>: </a:t>
            </a:r>
            <a:r>
              <a:rPr lang="en-US" dirty="0">
                <a:latin typeface="Book Antiqua" panose="02040602050305030304" pitchFamily="18" charset="0"/>
              </a:rPr>
              <a:t>Copy the sign repeatedly to fill the rest of the register. Called, </a:t>
            </a:r>
            <a:r>
              <a:rPr lang="en-US" dirty="0">
                <a:solidFill>
                  <a:srgbClr val="0070C0"/>
                </a:solidFill>
                <a:latin typeface="Book Antiqua" panose="02040602050305030304" pitchFamily="18" charset="0"/>
              </a:rPr>
              <a:t>sign extension</a:t>
            </a:r>
            <a:r>
              <a:rPr lang="en-US" dirty="0">
                <a:latin typeface="Book Antiqua" panose="02040602050305030304" pitchFamily="18" charset="0"/>
              </a:rPr>
              <a:t>.</a:t>
            </a:r>
            <a:endParaRPr lang="en-CA" dirty="0">
              <a:latin typeface="Book Antiqua" panose="02040602050305030304" pitchFamily="18" charset="0"/>
            </a:endParaRPr>
          </a:p>
          <a:p>
            <a:r>
              <a:rPr lang="en-US" dirty="0">
                <a:solidFill>
                  <a:srgbClr val="0070C0"/>
                </a:solidFill>
                <a:latin typeface="Book Antiqua" panose="02040602050305030304" pitchFamily="18" charset="0"/>
              </a:rPr>
              <a:t>Unsigned loads</a:t>
            </a:r>
            <a:r>
              <a:rPr lang="en-US" dirty="0">
                <a:latin typeface="Book Antiqua" panose="02040602050305030304" pitchFamily="18" charset="0"/>
              </a:rPr>
              <a:t>: Fill with 0s to the left of the data, since the number represented by the bit pattern is unsigned.</a:t>
            </a:r>
          </a:p>
          <a:p>
            <a:pPr algn="l"/>
            <a:r>
              <a:rPr lang="en-US" dirty="0">
                <a:latin typeface="Book Antiqua" panose="02040602050305030304" pitchFamily="18" charset="0"/>
              </a:rPr>
              <a:t>We need to represent both positive and negative integers within a computer, and although there are pros and cons to any option, the agreed choice since 1965 has been </a:t>
            </a:r>
            <a:r>
              <a:rPr lang="en-US" dirty="0">
                <a:solidFill>
                  <a:srgbClr val="0070C0"/>
                </a:solidFill>
                <a:latin typeface="Book Antiqua" panose="02040602050305030304" pitchFamily="18" charset="0"/>
              </a:rPr>
              <a:t>two’s complement</a:t>
            </a:r>
            <a:r>
              <a:rPr lang="en-US" dirty="0">
                <a:latin typeface="Book Antiqua" panose="02040602050305030304" pitchFamily="18" charset="0"/>
              </a:rPr>
              <a:t>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FAF54C-3B6F-460F-82AF-2019378D4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70969-1D9F-4E41-A1EE-4EB62BCADA54}" type="slidenum">
              <a:rPr lang="en-CA" smtClean="0"/>
              <a:t>32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30616F-7F92-482E-B926-4C016A2451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dirty="0"/>
              <a:t>@ Dr. Mahmoud S. Masadeh</a:t>
            </a:r>
          </a:p>
        </p:txBody>
      </p:sp>
    </p:spTree>
    <p:extLst>
      <p:ext uri="{BB962C8B-B14F-4D97-AF65-F5344CB8AC3E}">
        <p14:creationId xmlns:p14="http://schemas.microsoft.com/office/powerpoint/2010/main" val="11593162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1CFAC-A95E-472E-ABE2-A4E4AD09B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775" y="365125"/>
            <a:ext cx="11268075" cy="568325"/>
          </a:xfrm>
        </p:spPr>
        <p:txBody>
          <a:bodyPr>
            <a:noAutofit/>
          </a:bodyPr>
          <a:lstStyle/>
          <a:p>
            <a:r>
              <a:rPr lang="en-US" sz="4000" dirty="0">
                <a:solidFill>
                  <a:srgbClr val="C00000"/>
                </a:solidFill>
                <a:latin typeface="Book Antiqua" panose="02040602050305030304" pitchFamily="18" charset="0"/>
              </a:rPr>
              <a:t>2.5 Representing Instructions in the Computer</a:t>
            </a:r>
            <a:endParaRPr lang="en-CA" sz="4000" dirty="0">
              <a:solidFill>
                <a:srgbClr val="C00000"/>
              </a:solidFill>
              <a:latin typeface="Book Antiqua" panose="0204060205030503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C01015-A51B-4396-838C-32B7CBFABB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5775" y="1143000"/>
            <a:ext cx="11268075" cy="5267325"/>
          </a:xfrm>
        </p:spPr>
        <p:txBody>
          <a:bodyPr/>
          <a:lstStyle/>
          <a:p>
            <a:pPr algn="l"/>
            <a:r>
              <a:rPr lang="en-US" dirty="0">
                <a:latin typeface="Book Antiqua" panose="02040602050305030304" pitchFamily="18" charset="0"/>
              </a:rPr>
              <a:t>There is a difference between the way </a:t>
            </a:r>
            <a:r>
              <a:rPr lang="en-US" dirty="0">
                <a:solidFill>
                  <a:srgbClr val="0070C0"/>
                </a:solidFill>
                <a:latin typeface="Book Antiqua" panose="02040602050305030304" pitchFamily="18" charset="0"/>
              </a:rPr>
              <a:t>humans instruct </a:t>
            </a:r>
            <a:r>
              <a:rPr lang="en-US" dirty="0">
                <a:latin typeface="Book Antiqua" panose="02040602050305030304" pitchFamily="18" charset="0"/>
              </a:rPr>
              <a:t>computers and the way </a:t>
            </a:r>
            <a:r>
              <a:rPr lang="en-US" dirty="0">
                <a:solidFill>
                  <a:srgbClr val="0070C0"/>
                </a:solidFill>
                <a:latin typeface="Book Antiqua" panose="02040602050305030304" pitchFamily="18" charset="0"/>
              </a:rPr>
              <a:t>computers see instructions</a:t>
            </a:r>
            <a:r>
              <a:rPr lang="en-US" sz="1800" b="0" i="0" u="none" strike="noStrike" baseline="0" dirty="0">
                <a:latin typeface="MinionPro-Regular"/>
              </a:rPr>
              <a:t>.</a:t>
            </a:r>
          </a:p>
          <a:p>
            <a:pPr algn="l"/>
            <a:r>
              <a:rPr lang="en-US" dirty="0">
                <a:latin typeface="Book Antiqua" panose="02040602050305030304" pitchFamily="18" charset="0"/>
              </a:rPr>
              <a:t>Each </a:t>
            </a:r>
            <a:r>
              <a:rPr lang="en-US" dirty="0">
                <a:solidFill>
                  <a:srgbClr val="0070C0"/>
                </a:solidFill>
                <a:latin typeface="Book Antiqua" panose="02040602050305030304" pitchFamily="18" charset="0"/>
              </a:rPr>
              <a:t>piece</a:t>
            </a:r>
            <a:r>
              <a:rPr lang="en-US" dirty="0">
                <a:latin typeface="Book Antiqua" panose="02040602050305030304" pitchFamily="18" charset="0"/>
              </a:rPr>
              <a:t> of an instruction can be considered as an </a:t>
            </a:r>
            <a:r>
              <a:rPr lang="en-US" dirty="0">
                <a:solidFill>
                  <a:srgbClr val="0070C0"/>
                </a:solidFill>
                <a:latin typeface="Book Antiqua" panose="02040602050305030304" pitchFamily="18" charset="0"/>
              </a:rPr>
              <a:t>individual</a:t>
            </a:r>
            <a:r>
              <a:rPr lang="en-US" dirty="0">
                <a:latin typeface="Book Antiqua" panose="02040602050305030304" pitchFamily="18" charset="0"/>
              </a:rPr>
              <a:t> number and placing these numbers side by </a:t>
            </a:r>
            <a:r>
              <a:rPr lang="en-CA" dirty="0">
                <a:latin typeface="Book Antiqua" panose="02040602050305030304" pitchFamily="18" charset="0"/>
              </a:rPr>
              <a:t>side forms the instruction.</a:t>
            </a:r>
            <a:endParaRPr lang="en-US" dirty="0">
              <a:latin typeface="Book Antiqua" panose="02040602050305030304" pitchFamily="18" charset="0"/>
            </a:endParaRPr>
          </a:p>
          <a:p>
            <a:r>
              <a:rPr lang="en-US" dirty="0">
                <a:latin typeface="Book Antiqua" panose="02040602050305030304" pitchFamily="18" charset="0"/>
              </a:rPr>
              <a:t>The 32 registers of RISC-V are just referred to by their number, from 0 to 31.</a:t>
            </a:r>
          </a:p>
          <a:p>
            <a:endParaRPr lang="en-US" dirty="0">
              <a:latin typeface="Book Antiqua" panose="02040602050305030304" pitchFamily="18" charset="0"/>
            </a:endParaRPr>
          </a:p>
          <a:p>
            <a:endParaRPr lang="en-US" dirty="0">
              <a:latin typeface="Book Antiqua" panose="0204060205030503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FAF54C-3B6F-460F-82AF-2019378D4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70969-1D9F-4E41-A1EE-4EB62BCADA54}" type="slidenum">
              <a:rPr lang="en-CA" smtClean="0"/>
              <a:t>33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30616F-7F92-482E-B926-4C016A2451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dirty="0"/>
              <a:t>@ Dr. Mahmoud S. Masadeh</a:t>
            </a:r>
          </a:p>
        </p:txBody>
      </p:sp>
    </p:spTree>
    <p:extLst>
      <p:ext uri="{BB962C8B-B14F-4D97-AF65-F5344CB8AC3E}">
        <p14:creationId xmlns:p14="http://schemas.microsoft.com/office/powerpoint/2010/main" val="5366435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1CFAC-A95E-472E-ABE2-A4E4AD09B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775" y="365125"/>
            <a:ext cx="11268075" cy="568325"/>
          </a:xfrm>
        </p:spPr>
        <p:txBody>
          <a:bodyPr>
            <a:noAutofit/>
          </a:bodyPr>
          <a:lstStyle/>
          <a:p>
            <a:r>
              <a:rPr lang="en-US" sz="2800" dirty="0">
                <a:solidFill>
                  <a:srgbClr val="C00000"/>
                </a:solidFill>
                <a:latin typeface="Book Antiqua" panose="02040602050305030304" pitchFamily="18" charset="0"/>
              </a:rPr>
              <a:t>Translating a RISC-V Assembly Instruction into a Machine Instruction</a:t>
            </a:r>
            <a:endParaRPr lang="en-CA" sz="2800" dirty="0">
              <a:solidFill>
                <a:srgbClr val="C00000"/>
              </a:solidFill>
              <a:latin typeface="Book Antiqua" panose="02040602050305030304" pitchFamily="18" charset="0"/>
            </a:endParaRP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436FF59B-D5D3-40B3-B5C3-EBFD82C5FE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lum bright="-20000" contrast="40000"/>
          </a:blip>
          <a:stretch>
            <a:fillRect/>
          </a:stretch>
        </p:blipFill>
        <p:spPr>
          <a:xfrm>
            <a:off x="323850" y="1003885"/>
            <a:ext cx="6652511" cy="192024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FAF54C-3B6F-460F-82AF-2019378D4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70969-1D9F-4E41-A1EE-4EB62BCADA54}" type="slidenum">
              <a:rPr lang="en-CA" smtClean="0"/>
              <a:t>34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30616F-7F92-482E-B926-4C016A2451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dirty="0"/>
              <a:t>@ Dr. Mahmoud S. Masadeh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294E90-ADDD-4782-BCA9-20D9B09A09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4801" y="1869351"/>
            <a:ext cx="1493949" cy="3955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B8AAE5D-A0D6-44A9-A808-ABC6A34944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9790" y="4397948"/>
            <a:ext cx="1468192" cy="38910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9B8BCCE-EA3F-4BD7-B15A-44B87E5AC4C7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-20000" contrast="40000"/>
          </a:blip>
          <a:stretch>
            <a:fillRect/>
          </a:stretch>
        </p:blipFill>
        <p:spPr>
          <a:xfrm>
            <a:off x="5492813" y="3278294"/>
            <a:ext cx="6486772" cy="301752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0483E40-CCB2-4F91-9C15-63AB91C7A60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lum bright="-20000" contrast="20000"/>
          </a:blip>
          <a:srcRect r="5990"/>
          <a:stretch/>
        </p:blipFill>
        <p:spPr>
          <a:xfrm>
            <a:off x="6448424" y="2360138"/>
            <a:ext cx="5531161" cy="8229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430016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8AB16-A261-4460-AFF7-A7DF8D589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4D5090-EB5F-4F7E-B02B-3A460FB79C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156076-CCCB-4CF4-AD9D-88F00A93C2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@ Dr. Mahmoud S. Masadeh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0040BC-43A1-4C56-B178-EC64CB8B8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70969-1D9F-4E41-A1EE-4EB62BCADA54}" type="slidenum">
              <a:rPr lang="en-CA" smtClean="0"/>
              <a:t>35</a:t>
            </a:fld>
            <a:endParaRPr lang="en-CA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950515E-AD78-4038-9013-473049419A17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-20000" contrast="20000"/>
          </a:blip>
          <a:stretch>
            <a:fillRect/>
          </a:stretch>
        </p:blipFill>
        <p:spPr>
          <a:xfrm>
            <a:off x="327265" y="257345"/>
            <a:ext cx="5486400" cy="502803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A5B3DFB-8E9D-486E-B750-FB8EDBB0455F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-20000" contrast="20000"/>
          </a:blip>
          <a:stretch>
            <a:fillRect/>
          </a:stretch>
        </p:blipFill>
        <p:spPr>
          <a:xfrm>
            <a:off x="6187154" y="586273"/>
            <a:ext cx="5303520" cy="4627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0801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1CFAC-A95E-472E-ABE2-A4E4AD09B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775" y="365125"/>
            <a:ext cx="11268075" cy="568325"/>
          </a:xfrm>
        </p:spPr>
        <p:txBody>
          <a:bodyPr>
            <a:noAutofit/>
          </a:bodyPr>
          <a:lstStyle/>
          <a:p>
            <a:r>
              <a:rPr lang="en-US" sz="4000" dirty="0">
                <a:solidFill>
                  <a:srgbClr val="C00000"/>
                </a:solidFill>
                <a:latin typeface="Book Antiqua" panose="02040602050305030304" pitchFamily="18" charset="0"/>
              </a:rPr>
              <a:t>Memory Operands</a:t>
            </a:r>
            <a:endParaRPr lang="en-CA" sz="4000" dirty="0">
              <a:solidFill>
                <a:srgbClr val="C00000"/>
              </a:solidFill>
              <a:latin typeface="Book Antiqua" panose="0204060205030503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C01015-A51B-4396-838C-32B7CBFABB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5775" y="1143000"/>
            <a:ext cx="11268075" cy="5267325"/>
          </a:xfrm>
        </p:spPr>
        <p:txBody>
          <a:bodyPr/>
          <a:lstStyle/>
          <a:p>
            <a:r>
              <a:rPr lang="en-CA" dirty="0">
                <a:solidFill>
                  <a:srgbClr val="0070C0"/>
                </a:solidFill>
                <a:latin typeface="Book Antiqua" panose="02040602050305030304" pitchFamily="18" charset="0"/>
              </a:rPr>
              <a:t>Instruction format</a:t>
            </a:r>
            <a:r>
              <a:rPr lang="en-CA" dirty="0">
                <a:latin typeface="Book Antiqua" panose="02040602050305030304" pitchFamily="18" charset="0"/>
              </a:rPr>
              <a:t>: A form of representation of an instruction composed of fields of binary numbers.</a:t>
            </a:r>
          </a:p>
          <a:p>
            <a:pPr algn="l"/>
            <a:r>
              <a:rPr lang="en-CA" dirty="0">
                <a:solidFill>
                  <a:srgbClr val="0070C0"/>
                </a:solidFill>
                <a:latin typeface="Book Antiqua" panose="02040602050305030304" pitchFamily="18" charset="0"/>
              </a:rPr>
              <a:t>Machine language</a:t>
            </a:r>
            <a:r>
              <a:rPr lang="en-CA" dirty="0">
                <a:latin typeface="Book Antiqua" panose="02040602050305030304" pitchFamily="18" charset="0"/>
              </a:rPr>
              <a:t>: Binary representation used for communication within a computer system.</a:t>
            </a:r>
            <a:endParaRPr lang="en-US" dirty="0">
              <a:latin typeface="Book Antiqua" panose="0204060205030503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FAF54C-3B6F-460F-82AF-2019378D4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70969-1D9F-4E41-A1EE-4EB62BCADA54}" type="slidenum">
              <a:rPr lang="en-CA" smtClean="0"/>
              <a:t>36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30616F-7F92-482E-B926-4C016A2451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dirty="0"/>
              <a:t>@ Dr. Mahmoud S. Masadeh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EF23856-0E9D-4908-95C7-E9E2684777F6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-20000" contrast="40000"/>
          </a:blip>
          <a:stretch>
            <a:fillRect/>
          </a:stretch>
        </p:blipFill>
        <p:spPr>
          <a:xfrm>
            <a:off x="485775" y="2862262"/>
            <a:ext cx="5966598" cy="18288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76753CE-9867-4E68-858B-DF04A8F16D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89214" y="4738450"/>
            <a:ext cx="5810250" cy="16764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257187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1CFAC-A95E-472E-ABE2-A4E4AD09B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775" y="365125"/>
            <a:ext cx="11268075" cy="568325"/>
          </a:xfrm>
        </p:spPr>
        <p:txBody>
          <a:bodyPr>
            <a:noAutofit/>
          </a:bodyPr>
          <a:lstStyle/>
          <a:p>
            <a:r>
              <a:rPr lang="en-US" sz="4000" dirty="0">
                <a:solidFill>
                  <a:srgbClr val="C00000"/>
                </a:solidFill>
                <a:latin typeface="Book Antiqua" panose="02040602050305030304" pitchFamily="18" charset="0"/>
              </a:rPr>
              <a:t>RISC-V Fields</a:t>
            </a:r>
            <a:endParaRPr lang="en-CA" sz="4000" dirty="0">
              <a:solidFill>
                <a:srgbClr val="C00000"/>
              </a:solidFill>
              <a:latin typeface="Book Antiqua" panose="02040602050305030304" pitchFamily="18" charset="0"/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A21C438-D595-4897-A5E9-610E2B899E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lum bright="-20000" contrast="40000"/>
          </a:blip>
          <a:stretch>
            <a:fillRect/>
          </a:stretch>
        </p:blipFill>
        <p:spPr>
          <a:xfrm>
            <a:off x="1786628" y="1541780"/>
            <a:ext cx="8618743" cy="420624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FAF54C-3B6F-460F-82AF-2019378D4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70969-1D9F-4E41-A1EE-4EB62BCADA54}" type="slidenum">
              <a:rPr lang="en-CA" smtClean="0"/>
              <a:t>37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30616F-7F92-482E-B926-4C016A2451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dirty="0"/>
              <a:t>@ Dr. Mahmoud S. Masadeh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2361A7-01B8-4323-B10D-97C67B97983F}"/>
              </a:ext>
            </a:extLst>
          </p:cNvPr>
          <p:cNvSpPr txBox="1"/>
          <p:nvPr/>
        </p:nvSpPr>
        <p:spPr>
          <a:xfrm>
            <a:off x="4991100" y="1109980"/>
            <a:ext cx="228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800" b="1" u="none" strike="noStrike" baseline="0" dirty="0">
                <a:solidFill>
                  <a:srgbClr val="00B0F0"/>
                </a:solidFill>
                <a:latin typeface="MinionPro-It"/>
              </a:rPr>
              <a:t>R-type </a:t>
            </a:r>
            <a:r>
              <a:rPr lang="en-CA" sz="1800" b="1" u="none" strike="noStrike" baseline="0" dirty="0">
                <a:solidFill>
                  <a:srgbClr val="00B0F0"/>
                </a:solidFill>
                <a:latin typeface="MinionPro-Regular"/>
              </a:rPr>
              <a:t>(for register)</a:t>
            </a:r>
            <a:endParaRPr lang="en-CA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531436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1CFAC-A95E-472E-ABE2-A4E4AD09B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775" y="365125"/>
            <a:ext cx="11268075" cy="568325"/>
          </a:xfrm>
        </p:spPr>
        <p:txBody>
          <a:bodyPr>
            <a:noAutofit/>
          </a:bodyPr>
          <a:lstStyle/>
          <a:p>
            <a:r>
              <a:rPr lang="en-US" sz="4000" dirty="0">
                <a:solidFill>
                  <a:srgbClr val="C00000"/>
                </a:solidFill>
                <a:latin typeface="Book Antiqua" panose="02040602050305030304" pitchFamily="18" charset="0"/>
              </a:rPr>
              <a:t>RISC-V Fields</a:t>
            </a:r>
            <a:endParaRPr lang="en-CA" sz="4000" dirty="0">
              <a:solidFill>
                <a:srgbClr val="C00000"/>
              </a:solidFill>
              <a:latin typeface="Book Antiqua" panose="0204060205030503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C01015-A51B-4396-838C-32B7CBFABB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5775" y="1143000"/>
            <a:ext cx="11372850" cy="5267325"/>
          </a:xfrm>
        </p:spPr>
        <p:txBody>
          <a:bodyPr/>
          <a:lstStyle/>
          <a:p>
            <a:pPr algn="l"/>
            <a:r>
              <a:rPr lang="en-US" dirty="0">
                <a:solidFill>
                  <a:srgbClr val="0070C0"/>
                </a:solidFill>
                <a:latin typeface="Book Antiqua" panose="02040602050305030304" pitchFamily="18" charset="0"/>
              </a:rPr>
              <a:t>I-type</a:t>
            </a:r>
            <a:r>
              <a:rPr lang="en-US" dirty="0">
                <a:latin typeface="Book Antiqua" panose="02040602050305030304" pitchFamily="18" charset="0"/>
              </a:rPr>
              <a:t> is used by </a:t>
            </a:r>
            <a:r>
              <a:rPr lang="en-US" dirty="0">
                <a:solidFill>
                  <a:srgbClr val="0070C0"/>
                </a:solidFill>
                <a:latin typeface="Book Antiqua" panose="02040602050305030304" pitchFamily="18" charset="0"/>
              </a:rPr>
              <a:t>arithmetic</a:t>
            </a:r>
            <a:r>
              <a:rPr lang="en-US" dirty="0">
                <a:latin typeface="Book Antiqua" panose="02040602050305030304" pitchFamily="18" charset="0"/>
              </a:rPr>
              <a:t> operands with one constant operand, including </a:t>
            </a:r>
            <a:r>
              <a:rPr lang="en-US" i="1" dirty="0" err="1">
                <a:solidFill>
                  <a:srgbClr val="00B0F0"/>
                </a:solidFill>
                <a:latin typeface="Book Antiqua" panose="02040602050305030304" pitchFamily="18" charset="0"/>
              </a:rPr>
              <a:t>addi</a:t>
            </a:r>
            <a:r>
              <a:rPr lang="en-US" dirty="0">
                <a:latin typeface="Book Antiqua" panose="02040602050305030304" pitchFamily="18" charset="0"/>
              </a:rPr>
              <a:t>, and by </a:t>
            </a:r>
            <a:r>
              <a:rPr lang="en-US" dirty="0">
                <a:solidFill>
                  <a:srgbClr val="0070C0"/>
                </a:solidFill>
                <a:latin typeface="Book Antiqua" panose="02040602050305030304" pitchFamily="18" charset="0"/>
              </a:rPr>
              <a:t>load</a:t>
            </a:r>
            <a:r>
              <a:rPr lang="en-US" dirty="0">
                <a:latin typeface="Book Antiqua" panose="02040602050305030304" pitchFamily="18" charset="0"/>
              </a:rPr>
              <a:t> instructions.</a:t>
            </a:r>
          </a:p>
          <a:p>
            <a:pPr algn="l"/>
            <a:endParaRPr lang="en-US" dirty="0">
              <a:latin typeface="Book Antiqua" panose="02040602050305030304" pitchFamily="18" charset="0"/>
            </a:endParaRPr>
          </a:p>
          <a:p>
            <a:pPr algn="l"/>
            <a:endParaRPr lang="en-US" sz="1800" b="0" i="0" u="none" strike="noStrike" baseline="0" dirty="0">
              <a:latin typeface="MinionPro-Regular"/>
            </a:endParaRPr>
          </a:p>
          <a:p>
            <a:pPr algn="l"/>
            <a:endParaRPr lang="en-US" dirty="0">
              <a:latin typeface="Book Antiqua" panose="0204060205030503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FAF54C-3B6F-460F-82AF-2019378D4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70969-1D9F-4E41-A1EE-4EB62BCADA54}" type="slidenum">
              <a:rPr lang="en-CA" smtClean="0"/>
              <a:t>38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30616F-7F92-482E-B926-4C016A2451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dirty="0"/>
              <a:t>@ Dr. Mahmoud S. Masadeh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0C5891E-F7D0-403C-8B3B-18458017A3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90818" y="2211275"/>
            <a:ext cx="10262982" cy="9240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45007E4-D2F9-4787-91BA-E142DA98334C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-20000" contrast="40000"/>
          </a:blip>
          <a:stretch>
            <a:fillRect/>
          </a:stretch>
        </p:blipFill>
        <p:spPr>
          <a:xfrm>
            <a:off x="827141" y="3331029"/>
            <a:ext cx="10375792" cy="2538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43267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1CFAC-A95E-472E-ABE2-A4E4AD09B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775" y="365125"/>
            <a:ext cx="11268075" cy="568325"/>
          </a:xfrm>
        </p:spPr>
        <p:txBody>
          <a:bodyPr>
            <a:noAutofit/>
          </a:bodyPr>
          <a:lstStyle/>
          <a:p>
            <a:r>
              <a:rPr lang="en-US" sz="4000" dirty="0">
                <a:solidFill>
                  <a:srgbClr val="C00000"/>
                </a:solidFill>
                <a:latin typeface="Book Antiqua" panose="02040602050305030304" pitchFamily="18" charset="0"/>
              </a:rPr>
              <a:t>RISC-V Fields</a:t>
            </a:r>
            <a:endParaRPr lang="en-CA" sz="4000" dirty="0">
              <a:solidFill>
                <a:srgbClr val="C00000"/>
              </a:solidFill>
              <a:latin typeface="Book Antiqua" panose="0204060205030503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C01015-A51B-4396-838C-32B7CBFABB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5775" y="1143000"/>
            <a:ext cx="11268075" cy="5267325"/>
          </a:xfrm>
        </p:spPr>
        <p:txBody>
          <a:bodyPr>
            <a:normAutofit fontScale="92500" lnSpcReduction="10000"/>
          </a:bodyPr>
          <a:lstStyle/>
          <a:p>
            <a:pPr algn="l"/>
            <a:r>
              <a:rPr lang="en-US" dirty="0">
                <a:latin typeface="Book Antiqua" panose="02040602050305030304" pitchFamily="18" charset="0"/>
              </a:rPr>
              <a:t>There is a specific format for the </a:t>
            </a:r>
            <a:r>
              <a:rPr lang="en-US" dirty="0">
                <a:solidFill>
                  <a:srgbClr val="0070C0"/>
                </a:solidFill>
                <a:latin typeface="Book Antiqua" panose="02040602050305030304" pitchFamily="18" charset="0"/>
              </a:rPr>
              <a:t>store doubleword </a:t>
            </a:r>
            <a:r>
              <a:rPr lang="en-US" dirty="0">
                <a:latin typeface="Book Antiqua" panose="02040602050305030304" pitchFamily="18" charset="0"/>
              </a:rPr>
              <a:t>instruction, </a:t>
            </a:r>
            <a:r>
              <a:rPr lang="en-US" i="1" dirty="0" err="1">
                <a:solidFill>
                  <a:srgbClr val="0070C0"/>
                </a:solidFill>
                <a:latin typeface="Book Antiqua" panose="02040602050305030304" pitchFamily="18" charset="0"/>
              </a:rPr>
              <a:t>sd</a:t>
            </a:r>
            <a:r>
              <a:rPr lang="en-US" dirty="0">
                <a:latin typeface="Book Antiqua" panose="02040602050305030304" pitchFamily="18" charset="0"/>
              </a:rPr>
              <a:t>, which needs two source registers (for the base address and the store data) and an immediate for the address offset.</a:t>
            </a:r>
          </a:p>
          <a:p>
            <a:pPr algn="l"/>
            <a:endParaRPr lang="en-US" dirty="0">
              <a:latin typeface="Book Antiqua" panose="02040602050305030304" pitchFamily="18" charset="0"/>
            </a:endParaRPr>
          </a:p>
          <a:p>
            <a:pPr algn="l"/>
            <a:endParaRPr lang="en-US" dirty="0">
              <a:latin typeface="Book Antiqua" panose="02040602050305030304" pitchFamily="18" charset="0"/>
            </a:endParaRPr>
          </a:p>
          <a:p>
            <a:pPr algn="l"/>
            <a:r>
              <a:rPr lang="en-US" dirty="0">
                <a:latin typeface="Book Antiqua" panose="02040602050305030304" pitchFamily="18" charset="0"/>
              </a:rPr>
              <a:t>The 12-bit immediate in the </a:t>
            </a:r>
            <a:r>
              <a:rPr lang="en-US" i="1" dirty="0">
                <a:solidFill>
                  <a:srgbClr val="0070C0"/>
                </a:solidFill>
                <a:latin typeface="Book Antiqua" panose="02040602050305030304" pitchFamily="18" charset="0"/>
              </a:rPr>
              <a:t>S-type</a:t>
            </a:r>
            <a:r>
              <a:rPr lang="en-US" dirty="0">
                <a:latin typeface="Book Antiqua" panose="02040602050305030304" pitchFamily="18" charset="0"/>
              </a:rPr>
              <a:t> format is split into two fields, which supply the lower 5 bits and upper 7 bits. </a:t>
            </a:r>
          </a:p>
          <a:p>
            <a:pPr algn="l"/>
            <a:r>
              <a:rPr lang="en-US" dirty="0">
                <a:latin typeface="Book Antiqua" panose="02040602050305030304" pitchFamily="18" charset="0"/>
              </a:rPr>
              <a:t>The RISC-V architects chose this design because it keeps the </a:t>
            </a:r>
            <a:r>
              <a:rPr lang="en-US" dirty="0">
                <a:solidFill>
                  <a:srgbClr val="0070C0"/>
                </a:solidFill>
                <a:latin typeface="Book Antiqua" panose="02040602050305030304" pitchFamily="18" charset="0"/>
              </a:rPr>
              <a:t>rs1</a:t>
            </a:r>
            <a:r>
              <a:rPr lang="en-US" dirty="0">
                <a:latin typeface="Book Antiqua" panose="02040602050305030304" pitchFamily="18" charset="0"/>
              </a:rPr>
              <a:t> and </a:t>
            </a:r>
            <a:r>
              <a:rPr lang="en-US" dirty="0">
                <a:solidFill>
                  <a:srgbClr val="0070C0"/>
                </a:solidFill>
                <a:latin typeface="Book Antiqua" panose="02040602050305030304" pitchFamily="18" charset="0"/>
              </a:rPr>
              <a:t>rs2</a:t>
            </a:r>
            <a:r>
              <a:rPr lang="en-US" dirty="0">
                <a:latin typeface="Book Antiqua" panose="02040602050305030304" pitchFamily="18" charset="0"/>
              </a:rPr>
              <a:t> fields in the same place in all instruction formats. </a:t>
            </a:r>
          </a:p>
          <a:p>
            <a:pPr algn="l"/>
            <a:r>
              <a:rPr lang="en-US" dirty="0">
                <a:latin typeface="Book Antiqua" panose="02040602050305030304" pitchFamily="18" charset="0"/>
              </a:rPr>
              <a:t>Keeping the instruction formats as similar as possible reduces hardware complexity.</a:t>
            </a:r>
          </a:p>
          <a:p>
            <a:pPr>
              <a:lnSpc>
                <a:spcPct val="100000"/>
              </a:lnSpc>
            </a:pPr>
            <a:r>
              <a:rPr lang="en-US" dirty="0">
                <a:latin typeface="Book Antiqua" panose="02040602050305030304" pitchFamily="18" charset="0"/>
              </a:rPr>
              <a:t>The </a:t>
            </a:r>
            <a:r>
              <a:rPr lang="en-US" dirty="0">
                <a:solidFill>
                  <a:srgbClr val="0070C0"/>
                </a:solidFill>
                <a:latin typeface="Book Antiqua" panose="02040602050305030304" pitchFamily="18" charset="0"/>
              </a:rPr>
              <a:t>opcode</a:t>
            </a:r>
            <a:r>
              <a:rPr lang="en-US" dirty="0">
                <a:latin typeface="Book Antiqua" panose="02040602050305030304" pitchFamily="18" charset="0"/>
              </a:rPr>
              <a:t> and </a:t>
            </a:r>
            <a:r>
              <a:rPr lang="en-US" dirty="0">
                <a:solidFill>
                  <a:srgbClr val="0070C0"/>
                </a:solidFill>
                <a:latin typeface="Book Antiqua" panose="02040602050305030304" pitchFamily="18" charset="0"/>
              </a:rPr>
              <a:t>funct3</a:t>
            </a:r>
            <a:r>
              <a:rPr lang="en-US" dirty="0">
                <a:latin typeface="Book Antiqua" panose="02040602050305030304" pitchFamily="18" charset="0"/>
              </a:rPr>
              <a:t> fields are the same size in all locations, and they are always </a:t>
            </a:r>
            <a:r>
              <a:rPr lang="en-CA" dirty="0">
                <a:latin typeface="Book Antiqua" panose="02040602050305030304" pitchFamily="18" charset="0"/>
              </a:rPr>
              <a:t>in the same place.</a:t>
            </a:r>
            <a:endParaRPr lang="en-US" dirty="0">
              <a:latin typeface="Book Antiqua" panose="0204060205030503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FAF54C-3B6F-460F-82AF-2019378D4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70969-1D9F-4E41-A1EE-4EB62BCADA54}" type="slidenum">
              <a:rPr lang="en-CA" smtClean="0"/>
              <a:t>39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30616F-7F92-482E-B926-4C016A2451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dirty="0"/>
              <a:t>@ Dr. Mahmoud S. Masadeh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9EDEC9-6418-44C7-9D0A-A7563D672363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-20000" contrast="40000"/>
          </a:blip>
          <a:stretch>
            <a:fillRect/>
          </a:stretch>
        </p:blipFill>
        <p:spPr>
          <a:xfrm>
            <a:off x="620065" y="2100943"/>
            <a:ext cx="10026492" cy="973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0760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C01015-A51B-4396-838C-32B7CBFABB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5775" y="1143000"/>
            <a:ext cx="11379654" cy="5048250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rgbClr val="222222"/>
                </a:solidFill>
                <a:latin typeface="Book Antiqua" panose="02040602050305030304" pitchFamily="18" charset="0"/>
              </a:rPr>
              <a:t>Besides </a:t>
            </a:r>
            <a:r>
              <a:rPr lang="en-US" dirty="0">
                <a:solidFill>
                  <a:srgbClr val="0070C0"/>
                </a:solidFill>
                <a:latin typeface="Book Antiqua" panose="02040602050305030304" pitchFamily="18" charset="0"/>
              </a:rPr>
              <a:t>RISC-V</a:t>
            </a:r>
            <a:r>
              <a:rPr lang="en-US" dirty="0">
                <a:solidFill>
                  <a:srgbClr val="222222"/>
                </a:solidFill>
                <a:latin typeface="Book Antiqua" panose="02040602050305030304" pitchFamily="18" charset="0"/>
              </a:rPr>
              <a:t>, two other popular instruction sets: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>
                <a:solidFill>
                  <a:srgbClr val="0070C0"/>
                </a:solidFill>
                <a:latin typeface="Book Antiqua" panose="02040602050305030304" pitchFamily="18" charset="0"/>
              </a:rPr>
              <a:t>MIPS</a:t>
            </a:r>
            <a:r>
              <a:rPr lang="en-US" dirty="0">
                <a:solidFill>
                  <a:srgbClr val="222222"/>
                </a:solidFill>
                <a:latin typeface="Book Antiqua" panose="02040602050305030304" pitchFamily="18" charset="0"/>
              </a:rPr>
              <a:t> is an elegant example of the instruction sets designed since the 1980s. In several respects, RISC-V follows a similar design.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>
                <a:solidFill>
                  <a:srgbClr val="222222"/>
                </a:solidFill>
                <a:latin typeface="Book Antiqua" panose="02040602050305030304" pitchFamily="18" charset="0"/>
              </a:rPr>
              <a:t>The </a:t>
            </a:r>
            <a:r>
              <a:rPr lang="en-US" dirty="0">
                <a:solidFill>
                  <a:srgbClr val="0070C0"/>
                </a:solidFill>
                <a:latin typeface="Book Antiqua" panose="02040602050305030304" pitchFamily="18" charset="0"/>
              </a:rPr>
              <a:t>Intel x86 </a:t>
            </a:r>
            <a:r>
              <a:rPr lang="en-US" dirty="0">
                <a:solidFill>
                  <a:srgbClr val="222222"/>
                </a:solidFill>
                <a:latin typeface="Book Antiqua" panose="02040602050305030304" pitchFamily="18" charset="0"/>
              </a:rPr>
              <a:t>originated in the 1970s, but still today powers both the </a:t>
            </a:r>
            <a:r>
              <a:rPr lang="en-US" dirty="0">
                <a:solidFill>
                  <a:srgbClr val="0070C0"/>
                </a:solidFill>
                <a:latin typeface="Book Antiqua" panose="02040602050305030304" pitchFamily="18" charset="0"/>
              </a:rPr>
              <a:t>PC</a:t>
            </a:r>
            <a:r>
              <a:rPr lang="en-US" dirty="0">
                <a:solidFill>
                  <a:srgbClr val="222222"/>
                </a:solidFill>
                <a:latin typeface="Book Antiqua" panose="02040602050305030304" pitchFamily="18" charset="0"/>
              </a:rPr>
              <a:t> and the </a:t>
            </a:r>
            <a:r>
              <a:rPr lang="en-US" dirty="0">
                <a:solidFill>
                  <a:srgbClr val="0070C0"/>
                </a:solidFill>
                <a:latin typeface="Book Antiqua" panose="02040602050305030304" pitchFamily="18" charset="0"/>
              </a:rPr>
              <a:t>Cloud</a:t>
            </a:r>
            <a:r>
              <a:rPr lang="en-US" dirty="0">
                <a:solidFill>
                  <a:srgbClr val="222222"/>
                </a:solidFill>
                <a:latin typeface="Book Antiqua" panose="02040602050305030304" pitchFamily="18" charset="0"/>
              </a:rPr>
              <a:t> of the post-PC era.</a:t>
            </a:r>
          </a:p>
          <a:p>
            <a:pPr algn="l"/>
            <a:r>
              <a:rPr lang="en-US" dirty="0">
                <a:solidFill>
                  <a:srgbClr val="222222"/>
                </a:solidFill>
                <a:latin typeface="Book Antiqua" panose="02040602050305030304" pitchFamily="18" charset="0"/>
              </a:rPr>
              <a:t>Different instruction sets are similar because:</a:t>
            </a:r>
          </a:p>
          <a:p>
            <a:pPr lvl="1"/>
            <a:r>
              <a:rPr lang="en-US" dirty="0">
                <a:solidFill>
                  <a:srgbClr val="222222"/>
                </a:solidFill>
                <a:latin typeface="Book Antiqua" panose="02040602050305030304" pitchFamily="18" charset="0"/>
              </a:rPr>
              <a:t> All computers are constructed from </a:t>
            </a:r>
            <a:r>
              <a:rPr lang="en-US" dirty="0">
                <a:solidFill>
                  <a:srgbClr val="FF0000"/>
                </a:solidFill>
                <a:latin typeface="Book Antiqua" panose="02040602050305030304" pitchFamily="18" charset="0"/>
              </a:rPr>
              <a:t>hardware</a:t>
            </a:r>
            <a:r>
              <a:rPr lang="en-US" dirty="0">
                <a:solidFill>
                  <a:srgbClr val="222222"/>
                </a:solidFill>
                <a:latin typeface="Book Antiqua" panose="02040602050305030304" pitchFamily="18" charset="0"/>
              </a:rPr>
              <a:t> technologies based on similar underlying principles. </a:t>
            </a:r>
          </a:p>
          <a:p>
            <a:pPr lvl="1"/>
            <a:r>
              <a:rPr lang="en-US" dirty="0">
                <a:solidFill>
                  <a:srgbClr val="222222"/>
                </a:solidFill>
                <a:latin typeface="Book Antiqua" panose="02040602050305030304" pitchFamily="18" charset="0"/>
              </a:rPr>
              <a:t>There are a few </a:t>
            </a:r>
            <a:r>
              <a:rPr lang="en-US" dirty="0">
                <a:solidFill>
                  <a:srgbClr val="0070C0"/>
                </a:solidFill>
                <a:latin typeface="Book Antiqua" panose="02040602050305030304" pitchFamily="18" charset="0"/>
              </a:rPr>
              <a:t>basic operations </a:t>
            </a:r>
            <a:r>
              <a:rPr lang="en-US" dirty="0">
                <a:solidFill>
                  <a:srgbClr val="222222"/>
                </a:solidFill>
                <a:latin typeface="Book Antiqua" panose="02040602050305030304" pitchFamily="18" charset="0"/>
              </a:rPr>
              <a:t>that all computers must provide.</a:t>
            </a:r>
          </a:p>
          <a:p>
            <a:pPr lvl="1"/>
            <a:r>
              <a:rPr lang="en-US" dirty="0">
                <a:solidFill>
                  <a:srgbClr val="222222"/>
                </a:solidFill>
                <a:latin typeface="Book Antiqua" panose="02040602050305030304" pitchFamily="18" charset="0"/>
              </a:rPr>
              <a:t>Computer designers have a common goal:</a:t>
            </a:r>
          </a:p>
          <a:p>
            <a:pPr lvl="2"/>
            <a:r>
              <a:rPr lang="en-US" dirty="0">
                <a:solidFill>
                  <a:srgbClr val="222222"/>
                </a:solidFill>
                <a:latin typeface="Book Antiqua" panose="02040602050305030304" pitchFamily="18" charset="0"/>
              </a:rPr>
              <a:t>Find a language that makes it easy to build the hardware and the compiler while maximizing </a:t>
            </a:r>
            <a:r>
              <a:rPr lang="en-US" dirty="0">
                <a:solidFill>
                  <a:srgbClr val="0070C0"/>
                </a:solidFill>
                <a:latin typeface="Book Antiqua" panose="02040602050305030304" pitchFamily="18" charset="0"/>
              </a:rPr>
              <a:t>performance</a:t>
            </a:r>
            <a:r>
              <a:rPr lang="en-US" dirty="0">
                <a:solidFill>
                  <a:srgbClr val="222222"/>
                </a:solidFill>
                <a:latin typeface="Book Antiqua" panose="02040602050305030304" pitchFamily="18" charset="0"/>
              </a:rPr>
              <a:t> and </a:t>
            </a:r>
            <a:r>
              <a:rPr lang="en-CA" dirty="0">
                <a:solidFill>
                  <a:srgbClr val="222222"/>
                </a:solidFill>
                <a:latin typeface="Book Antiqua" panose="02040602050305030304" pitchFamily="18" charset="0"/>
              </a:rPr>
              <a:t>minimizing </a:t>
            </a:r>
            <a:r>
              <a:rPr lang="en-CA" dirty="0">
                <a:solidFill>
                  <a:srgbClr val="0070C0"/>
                </a:solidFill>
                <a:latin typeface="Book Antiqua" panose="02040602050305030304" pitchFamily="18" charset="0"/>
              </a:rPr>
              <a:t>cost</a:t>
            </a:r>
            <a:r>
              <a:rPr lang="en-CA" dirty="0">
                <a:solidFill>
                  <a:srgbClr val="222222"/>
                </a:solidFill>
                <a:latin typeface="Book Antiqua" panose="02040602050305030304" pitchFamily="18" charset="0"/>
              </a:rPr>
              <a:t> and </a:t>
            </a:r>
            <a:r>
              <a:rPr lang="en-CA" dirty="0">
                <a:solidFill>
                  <a:srgbClr val="0070C0"/>
                </a:solidFill>
                <a:latin typeface="Book Antiqua" panose="02040602050305030304" pitchFamily="18" charset="0"/>
              </a:rPr>
              <a:t>energy</a:t>
            </a:r>
            <a:r>
              <a:rPr lang="en-CA" dirty="0">
                <a:solidFill>
                  <a:srgbClr val="222222"/>
                </a:solidFill>
                <a:latin typeface="Book Antiqua" panose="02040602050305030304" pitchFamily="18" charset="0"/>
              </a:rPr>
              <a:t>.</a:t>
            </a:r>
            <a:endParaRPr lang="en-US" dirty="0">
              <a:solidFill>
                <a:srgbClr val="222222"/>
              </a:solidFill>
              <a:latin typeface="Book Antiqua" panose="02040602050305030304" pitchFamily="18" charset="0"/>
            </a:endParaRPr>
          </a:p>
          <a:p>
            <a:endParaRPr lang="en-CA" dirty="0">
              <a:solidFill>
                <a:srgbClr val="222222"/>
              </a:solidFill>
              <a:latin typeface="Book Antiqua" panose="02040602050305030304" pitchFamily="18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F735A3C-6A34-46B7-B61B-E3BBA7902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775" y="365125"/>
            <a:ext cx="11268075" cy="568325"/>
          </a:xfrm>
        </p:spPr>
        <p:txBody>
          <a:bodyPr>
            <a:noAutofit/>
          </a:bodyPr>
          <a:lstStyle/>
          <a:p>
            <a:r>
              <a:rPr lang="en-US" sz="4000" dirty="0">
                <a:solidFill>
                  <a:srgbClr val="C00000"/>
                </a:solidFill>
                <a:latin typeface="Book Antiqua" panose="02040602050305030304" pitchFamily="18" charset="0"/>
              </a:rPr>
              <a:t>Introduction</a:t>
            </a:r>
            <a:endParaRPr lang="en-CA" sz="4000" dirty="0">
              <a:solidFill>
                <a:srgbClr val="C00000"/>
              </a:solidFill>
              <a:latin typeface="Book Antiqua" panose="02040602050305030304" pitchFamily="18" charset="0"/>
            </a:endParaRP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41601CC5-3667-4AAC-BA89-F79FFD7C75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70969-1D9F-4E41-A1EE-4EB62BCADA54}" type="slidenum">
              <a:rPr lang="en-CA" smtClean="0"/>
              <a:t>4</a:t>
            </a:fld>
            <a:endParaRPr lang="en-CA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94AA3ACE-5FE1-4146-89FC-6FCF85433A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@ Dr. Mahmoud S. Masadeh</a:t>
            </a:r>
          </a:p>
        </p:txBody>
      </p:sp>
    </p:spTree>
    <p:extLst>
      <p:ext uri="{BB962C8B-B14F-4D97-AF65-F5344CB8AC3E}">
        <p14:creationId xmlns:p14="http://schemas.microsoft.com/office/powerpoint/2010/main" val="284540609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1CFAC-A95E-472E-ABE2-A4E4AD09B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775" y="365125"/>
            <a:ext cx="11268075" cy="568325"/>
          </a:xfrm>
        </p:spPr>
        <p:txBody>
          <a:bodyPr>
            <a:noAutofit/>
          </a:bodyPr>
          <a:lstStyle/>
          <a:p>
            <a:r>
              <a:rPr lang="en-US" sz="4000" dirty="0">
                <a:solidFill>
                  <a:srgbClr val="C00000"/>
                </a:solidFill>
                <a:latin typeface="Book Antiqua" panose="02040602050305030304" pitchFamily="18" charset="0"/>
              </a:rPr>
              <a:t>RISC-V instruction encoding</a:t>
            </a:r>
            <a:endParaRPr lang="en-CA" sz="4000" dirty="0">
              <a:solidFill>
                <a:srgbClr val="C00000"/>
              </a:solidFill>
              <a:latin typeface="Book Antiqua" panose="0204060205030503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FAF54C-3B6F-460F-82AF-2019378D4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70969-1D9F-4E41-A1EE-4EB62BCADA54}" type="slidenum">
              <a:rPr lang="en-CA" smtClean="0"/>
              <a:t>40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30616F-7F92-482E-B926-4C016A2451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dirty="0"/>
              <a:t>@ Dr. Mahmoud S. Masadeh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3FEB2E8-A8F9-44DC-9ECD-4B02DE44BFEB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-20000" contrast="40000"/>
          </a:blip>
          <a:stretch>
            <a:fillRect/>
          </a:stretch>
        </p:blipFill>
        <p:spPr>
          <a:xfrm>
            <a:off x="1590311" y="1551666"/>
            <a:ext cx="8595360" cy="3281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08948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1CFAC-A95E-472E-ABE2-A4E4AD09B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775" y="365125"/>
            <a:ext cx="11268075" cy="568325"/>
          </a:xfrm>
        </p:spPr>
        <p:txBody>
          <a:bodyPr>
            <a:noAutofit/>
          </a:bodyPr>
          <a:lstStyle/>
          <a:p>
            <a:r>
              <a:rPr lang="en-US" sz="2800" dirty="0">
                <a:solidFill>
                  <a:srgbClr val="C00000"/>
                </a:solidFill>
                <a:latin typeface="Book Antiqua" panose="02040602050305030304" pitchFamily="18" charset="0"/>
              </a:rPr>
              <a:t>Translating RISC-V Assembly Language into Machine Language</a:t>
            </a:r>
            <a:endParaRPr lang="en-CA" sz="2800" dirty="0">
              <a:solidFill>
                <a:srgbClr val="C00000"/>
              </a:solidFill>
              <a:latin typeface="Book Antiqua" panose="0204060205030503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C01015-A51B-4396-838C-32B7CBFABB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5775" y="1143000"/>
            <a:ext cx="11268075" cy="5267325"/>
          </a:xfrm>
        </p:spPr>
        <p:txBody>
          <a:bodyPr/>
          <a:lstStyle/>
          <a:p>
            <a:r>
              <a:rPr lang="en-US">
                <a:latin typeface="Book Antiqua" panose="02040602050305030304" pitchFamily="18" charset="0"/>
              </a:rPr>
              <a:t>a</a:t>
            </a:r>
            <a:endParaRPr lang="en-US" dirty="0">
              <a:latin typeface="Book Antiqua" panose="0204060205030503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FAF54C-3B6F-460F-82AF-2019378D4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70969-1D9F-4E41-A1EE-4EB62BCADA54}" type="slidenum">
              <a:rPr lang="en-CA" smtClean="0"/>
              <a:t>41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30616F-7F92-482E-B926-4C016A2451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dirty="0"/>
              <a:t>@ Dr. Mahmoud S. Masadeh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7C5CF9C-A46E-4D0C-821C-783D86D4AC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9812" y="962640"/>
            <a:ext cx="1493949" cy="3955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42665C7-BDD3-4F40-9670-EB91E77C87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7625" y="5967244"/>
            <a:ext cx="1468192" cy="3891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9BE9870-14C1-4F1F-933F-DE4F7C4855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202" y="952893"/>
            <a:ext cx="5852160" cy="252698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12ACE16-8CDF-4FF3-81AF-41F0493D16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4732" y="3741247"/>
            <a:ext cx="6936822" cy="26517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72213D5-343B-40D3-A020-230F353D510D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-20000" contrast="40000"/>
          </a:blip>
          <a:stretch>
            <a:fillRect/>
          </a:stretch>
        </p:blipFill>
        <p:spPr>
          <a:xfrm>
            <a:off x="6381478" y="1549207"/>
            <a:ext cx="5270035" cy="201168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F86EC63-058D-491C-9FD3-5EAB7AFF6A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254" y="4112340"/>
            <a:ext cx="4572000" cy="161154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1796960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1CFAC-A95E-472E-ABE2-A4E4AD09B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775" y="365125"/>
            <a:ext cx="11268075" cy="568325"/>
          </a:xfrm>
        </p:spPr>
        <p:txBody>
          <a:bodyPr>
            <a:noAutofit/>
          </a:bodyPr>
          <a:lstStyle/>
          <a:p>
            <a:r>
              <a:rPr lang="en-US" sz="4000" dirty="0">
                <a:solidFill>
                  <a:srgbClr val="C00000"/>
                </a:solidFill>
                <a:latin typeface="Book Antiqua" panose="02040602050305030304" pitchFamily="18" charset="0"/>
              </a:rPr>
              <a:t>RISC-V Fields</a:t>
            </a:r>
            <a:endParaRPr lang="en-CA" sz="4000" dirty="0">
              <a:solidFill>
                <a:srgbClr val="C00000"/>
              </a:solidFill>
              <a:latin typeface="Book Antiqua" panose="0204060205030503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C01015-A51B-4396-838C-32B7CBFABB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5775" y="1143000"/>
            <a:ext cx="11268075" cy="5267325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rgbClr val="0070C0"/>
                </a:solidFill>
                <a:latin typeface="Book Antiqua" panose="02040602050305030304" pitchFamily="18" charset="0"/>
              </a:rPr>
              <a:t>Elaboration</a:t>
            </a:r>
            <a:r>
              <a:rPr lang="en-US" dirty="0">
                <a:latin typeface="Book Antiqua" panose="02040602050305030304" pitchFamily="18" charset="0"/>
              </a:rPr>
              <a:t>: Although RISC-V has both </a:t>
            </a:r>
            <a:r>
              <a:rPr lang="en-US" dirty="0">
                <a:solidFill>
                  <a:srgbClr val="0070C0"/>
                </a:solidFill>
                <a:latin typeface="Book Antiqua" panose="02040602050305030304" pitchFamily="18" charset="0"/>
              </a:rPr>
              <a:t>add</a:t>
            </a:r>
            <a:r>
              <a:rPr lang="en-US" dirty="0">
                <a:latin typeface="Book Antiqua" panose="02040602050305030304" pitchFamily="18" charset="0"/>
              </a:rPr>
              <a:t> and </a:t>
            </a:r>
            <a:r>
              <a:rPr lang="en-US" dirty="0">
                <a:solidFill>
                  <a:srgbClr val="0070C0"/>
                </a:solidFill>
                <a:latin typeface="Book Antiqua" panose="02040602050305030304" pitchFamily="18" charset="0"/>
              </a:rPr>
              <a:t>sub</a:t>
            </a:r>
            <a:r>
              <a:rPr lang="en-US" dirty="0">
                <a:latin typeface="Book Antiqua" panose="02040602050305030304" pitchFamily="18" charset="0"/>
              </a:rPr>
              <a:t> instructions, it does not have a </a:t>
            </a:r>
            <a:r>
              <a:rPr lang="en-US" i="1" dirty="0" err="1">
                <a:solidFill>
                  <a:srgbClr val="0070C0"/>
                </a:solidFill>
                <a:latin typeface="Book Antiqua" panose="02040602050305030304" pitchFamily="18" charset="0"/>
              </a:rPr>
              <a:t>subi</a:t>
            </a:r>
            <a:r>
              <a:rPr lang="en-US" dirty="0">
                <a:latin typeface="Book Antiqua" panose="02040602050305030304" pitchFamily="18" charset="0"/>
              </a:rPr>
              <a:t> counterpart to </a:t>
            </a:r>
            <a:r>
              <a:rPr lang="en-US" dirty="0" err="1">
                <a:solidFill>
                  <a:srgbClr val="0070C0"/>
                </a:solidFill>
                <a:latin typeface="Book Antiqua" panose="02040602050305030304" pitchFamily="18" charset="0"/>
              </a:rPr>
              <a:t>addi</a:t>
            </a:r>
            <a:r>
              <a:rPr lang="en-US" dirty="0">
                <a:latin typeface="Book Antiqua" panose="02040602050305030304" pitchFamily="18" charset="0"/>
              </a:rPr>
              <a:t>. This is because the immediate field represents a </a:t>
            </a:r>
            <a:r>
              <a:rPr lang="en-US" dirty="0">
                <a:solidFill>
                  <a:srgbClr val="0070C0"/>
                </a:solidFill>
                <a:latin typeface="Book Antiqua" panose="02040602050305030304" pitchFamily="18" charset="0"/>
              </a:rPr>
              <a:t>two’s complement </a:t>
            </a:r>
            <a:r>
              <a:rPr lang="en-US" dirty="0">
                <a:latin typeface="Book Antiqua" panose="02040602050305030304" pitchFamily="18" charset="0"/>
              </a:rPr>
              <a:t>integer, so </a:t>
            </a:r>
            <a:r>
              <a:rPr lang="en-US" dirty="0" err="1">
                <a:solidFill>
                  <a:srgbClr val="0070C0"/>
                </a:solidFill>
                <a:latin typeface="Book Antiqua" panose="02040602050305030304" pitchFamily="18" charset="0"/>
              </a:rPr>
              <a:t>addi</a:t>
            </a:r>
            <a:r>
              <a:rPr lang="en-US" dirty="0">
                <a:latin typeface="Book Antiqua" panose="02040602050305030304" pitchFamily="18" charset="0"/>
              </a:rPr>
              <a:t> can be used to subtract constants.</a:t>
            </a:r>
          </a:p>
          <a:p>
            <a:pPr algn="l"/>
            <a:endParaRPr lang="en-US" dirty="0">
              <a:latin typeface="Book Antiqua" panose="0204060205030503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FAF54C-3B6F-460F-82AF-2019378D4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70969-1D9F-4E41-A1EE-4EB62BCADA54}" type="slidenum">
              <a:rPr lang="en-CA" smtClean="0"/>
              <a:t>42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30616F-7F92-482E-B926-4C016A2451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dirty="0"/>
              <a:t>@ Dr. Mahmoud S. Masadeh</a:t>
            </a:r>
          </a:p>
        </p:txBody>
      </p:sp>
    </p:spTree>
    <p:extLst>
      <p:ext uri="{BB962C8B-B14F-4D97-AF65-F5344CB8AC3E}">
        <p14:creationId xmlns:p14="http://schemas.microsoft.com/office/powerpoint/2010/main" val="85474088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1CFAC-A95E-472E-ABE2-A4E4AD09B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775" y="365125"/>
            <a:ext cx="11268075" cy="568325"/>
          </a:xfrm>
        </p:spPr>
        <p:txBody>
          <a:bodyPr>
            <a:noAutofit/>
          </a:bodyPr>
          <a:lstStyle/>
          <a:p>
            <a:r>
              <a:rPr lang="en-US" sz="4000" dirty="0">
                <a:solidFill>
                  <a:srgbClr val="C00000"/>
                </a:solidFill>
                <a:latin typeface="Book Antiqua" panose="02040602050305030304" pitchFamily="18" charset="0"/>
              </a:rPr>
              <a:t>The BIG Picture</a:t>
            </a:r>
            <a:endParaRPr lang="en-CA" sz="4000" dirty="0">
              <a:solidFill>
                <a:srgbClr val="C00000"/>
              </a:solidFill>
              <a:latin typeface="Book Antiqua" panose="0204060205030503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FAF54C-3B6F-460F-82AF-2019378D4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70969-1D9F-4E41-A1EE-4EB62BCADA54}" type="slidenum">
              <a:rPr lang="en-CA" smtClean="0"/>
              <a:t>43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30616F-7F92-482E-B926-4C016A2451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dirty="0"/>
              <a:t>@ Dr. Mahmoud S. Masadeh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27EF401-7173-4208-9716-402A347636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746" y="1169488"/>
            <a:ext cx="6894948" cy="429768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6B0AFE4-4EF6-4639-9E1A-2CE5C293DA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1224" y="1169488"/>
            <a:ext cx="3632626" cy="4663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72185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1CFAC-A95E-472E-ABE2-A4E4AD09B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775" y="365125"/>
            <a:ext cx="11268075" cy="568325"/>
          </a:xfrm>
        </p:spPr>
        <p:txBody>
          <a:bodyPr>
            <a:noAutofit/>
          </a:bodyPr>
          <a:lstStyle/>
          <a:p>
            <a:r>
              <a:rPr lang="en-US" sz="4000" dirty="0">
                <a:solidFill>
                  <a:srgbClr val="C00000"/>
                </a:solidFill>
                <a:latin typeface="Book Antiqua" panose="02040602050305030304" pitchFamily="18" charset="0"/>
              </a:rPr>
              <a:t>Check Yourself</a:t>
            </a:r>
            <a:endParaRPr lang="en-CA" sz="4000" dirty="0">
              <a:solidFill>
                <a:srgbClr val="C00000"/>
              </a:solidFill>
              <a:latin typeface="Book Antiqua" panose="0204060205030503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C01015-A51B-4396-838C-32B7CBFABB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5775" y="1143000"/>
            <a:ext cx="11268075" cy="5267325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latin typeface="Book Antiqua" panose="02040602050305030304" pitchFamily="18" charset="0"/>
              </a:rPr>
              <a:t>What RISC-V instruction does this represent? Choose from one of the four options </a:t>
            </a:r>
            <a:r>
              <a:rPr lang="en-CA" dirty="0">
                <a:latin typeface="Book Antiqua" panose="02040602050305030304" pitchFamily="18" charset="0"/>
              </a:rPr>
              <a:t>below.</a:t>
            </a:r>
            <a:endParaRPr lang="en-US" dirty="0">
              <a:latin typeface="Book Antiqua" panose="02040602050305030304" pitchFamily="18" charset="0"/>
            </a:endParaRPr>
          </a:p>
          <a:p>
            <a:pPr algn="l"/>
            <a:endParaRPr lang="en-US" dirty="0">
              <a:latin typeface="Book Antiqua" panose="0204060205030503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FAF54C-3B6F-460F-82AF-2019378D4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70969-1D9F-4E41-A1EE-4EB62BCADA54}" type="slidenum">
              <a:rPr lang="en-CA" smtClean="0"/>
              <a:t>44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30616F-7F92-482E-B926-4C016A2451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dirty="0"/>
              <a:t>@ Dr. Mahmoud S. Masadeh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E879C74-91CB-4A27-AEC5-BF01AD3DD8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5802" y="2450782"/>
            <a:ext cx="6252419" cy="2651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9246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1CFAC-A95E-472E-ABE2-A4E4AD09B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775" y="365125"/>
            <a:ext cx="11268075" cy="568325"/>
          </a:xfrm>
        </p:spPr>
        <p:txBody>
          <a:bodyPr>
            <a:noAutofit/>
          </a:bodyPr>
          <a:lstStyle/>
          <a:p>
            <a:r>
              <a:rPr lang="en-US" sz="4000" dirty="0">
                <a:solidFill>
                  <a:srgbClr val="C00000"/>
                </a:solidFill>
                <a:latin typeface="Book Antiqua" panose="02040602050305030304" pitchFamily="18" charset="0"/>
              </a:rPr>
              <a:t>2.6 Logical Operations</a:t>
            </a:r>
            <a:endParaRPr lang="en-CA" sz="4000" dirty="0">
              <a:solidFill>
                <a:srgbClr val="C00000"/>
              </a:solidFill>
              <a:latin typeface="Book Antiqua" panose="0204060205030503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FAF54C-3B6F-460F-82AF-2019378D4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70969-1D9F-4E41-A1EE-4EB62BCADA54}" type="slidenum">
              <a:rPr lang="en-CA" smtClean="0"/>
              <a:t>45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30616F-7F92-482E-B926-4C016A2451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dirty="0"/>
              <a:t>@ Dr. Mahmoud S. Masadeh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1F96C0C-072C-4F43-AB64-66DAFBACB7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5775" y="1143001"/>
            <a:ext cx="11268075" cy="925286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latin typeface="Book Antiqua" panose="02040602050305030304" pitchFamily="18" charset="0"/>
              </a:rPr>
              <a:t>Logical operations allow to access/check specific bits of the data</a:t>
            </a:r>
          </a:p>
          <a:p>
            <a:pPr algn="l"/>
            <a:endParaRPr lang="en-US" dirty="0">
              <a:latin typeface="Book Antiqua" panose="0204060205030503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E39C55-18BF-4A68-8E30-C60BDA4A8CFD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-20000" contrast="40000"/>
          </a:blip>
          <a:stretch>
            <a:fillRect/>
          </a:stretch>
        </p:blipFill>
        <p:spPr>
          <a:xfrm>
            <a:off x="637470" y="2606039"/>
            <a:ext cx="10716330" cy="31089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7159683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1CFAC-A95E-472E-ABE2-A4E4AD09B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775" y="365125"/>
            <a:ext cx="11268075" cy="568325"/>
          </a:xfrm>
        </p:spPr>
        <p:txBody>
          <a:bodyPr>
            <a:noAutofit/>
          </a:bodyPr>
          <a:lstStyle/>
          <a:p>
            <a:r>
              <a:rPr lang="en-US" sz="4000" dirty="0">
                <a:solidFill>
                  <a:srgbClr val="C00000"/>
                </a:solidFill>
                <a:latin typeface="Book Antiqua" panose="02040602050305030304" pitchFamily="18" charset="0"/>
              </a:rPr>
              <a:t>Logical Operations</a:t>
            </a:r>
            <a:endParaRPr lang="en-CA" sz="4000" dirty="0">
              <a:solidFill>
                <a:srgbClr val="C00000"/>
              </a:solidFill>
              <a:latin typeface="Book Antiqua" panose="0204060205030503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FAF54C-3B6F-460F-82AF-2019378D4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70969-1D9F-4E41-A1EE-4EB62BCADA54}" type="slidenum">
              <a:rPr lang="en-CA" smtClean="0"/>
              <a:t>46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30616F-7F92-482E-B926-4C016A2451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dirty="0"/>
              <a:t>@ Dr. Mahmoud S. Masadeh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1F96C0C-072C-4F43-AB64-66DAFBACB7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5775" y="1143001"/>
            <a:ext cx="11268075" cy="5061856"/>
          </a:xfrm>
        </p:spPr>
        <p:txBody>
          <a:bodyPr>
            <a:normAutofit fontScale="92500"/>
          </a:bodyPr>
          <a:lstStyle/>
          <a:p>
            <a:r>
              <a:rPr lang="en-US" dirty="0">
                <a:solidFill>
                  <a:srgbClr val="0070C0"/>
                </a:solidFill>
                <a:latin typeface="Book Antiqua" panose="02040602050305030304" pitchFamily="18" charset="0"/>
              </a:rPr>
              <a:t>Shifts</a:t>
            </a:r>
            <a:r>
              <a:rPr lang="en-US" dirty="0">
                <a:latin typeface="Book Antiqua" panose="02040602050305030304" pitchFamily="18" charset="0"/>
              </a:rPr>
              <a:t>: They move all the bits in a doubleword to the </a:t>
            </a:r>
            <a:r>
              <a:rPr lang="en-US" dirty="0">
                <a:solidFill>
                  <a:srgbClr val="FF0000"/>
                </a:solidFill>
                <a:latin typeface="Book Antiqua" panose="02040602050305030304" pitchFamily="18" charset="0"/>
              </a:rPr>
              <a:t>left</a:t>
            </a:r>
            <a:r>
              <a:rPr lang="en-US" dirty="0">
                <a:latin typeface="Book Antiqua" panose="02040602050305030304" pitchFamily="18" charset="0"/>
              </a:rPr>
              <a:t> or </a:t>
            </a:r>
            <a:r>
              <a:rPr lang="en-US" dirty="0">
                <a:solidFill>
                  <a:srgbClr val="FF0000"/>
                </a:solidFill>
                <a:latin typeface="Book Antiqua" panose="02040602050305030304" pitchFamily="18" charset="0"/>
              </a:rPr>
              <a:t>right</a:t>
            </a:r>
            <a:r>
              <a:rPr lang="en-US" dirty="0">
                <a:latin typeface="Book Antiqua" panose="02040602050305030304" pitchFamily="18" charset="0"/>
              </a:rPr>
              <a:t>, filling the emptied bits with </a:t>
            </a:r>
            <a:r>
              <a:rPr lang="en-US" dirty="0">
                <a:solidFill>
                  <a:srgbClr val="FF0000"/>
                </a:solidFill>
                <a:latin typeface="Book Antiqua" panose="02040602050305030304" pitchFamily="18" charset="0"/>
              </a:rPr>
              <a:t>0</a:t>
            </a:r>
            <a:r>
              <a:rPr lang="en-US" dirty="0">
                <a:latin typeface="Book Antiqua" panose="02040602050305030304" pitchFamily="18" charset="0"/>
              </a:rPr>
              <a:t>s.</a:t>
            </a:r>
          </a:p>
          <a:p>
            <a:r>
              <a:rPr lang="en-US" dirty="0">
                <a:latin typeface="Book Antiqua" panose="02040602050305030304" pitchFamily="18" charset="0"/>
              </a:rPr>
              <a:t>The dual of a shift left is a shift right.</a:t>
            </a:r>
          </a:p>
          <a:p>
            <a:pPr algn="l"/>
            <a:r>
              <a:rPr lang="en-US" dirty="0">
                <a:latin typeface="Book Antiqua" panose="02040602050305030304" pitchFamily="18" charset="0"/>
              </a:rPr>
              <a:t>shift left logical immediate (</a:t>
            </a:r>
            <a:r>
              <a:rPr lang="en-US" i="1" dirty="0" err="1">
                <a:solidFill>
                  <a:srgbClr val="0070C0"/>
                </a:solidFill>
                <a:latin typeface="Book Antiqua" panose="02040602050305030304" pitchFamily="18" charset="0"/>
              </a:rPr>
              <a:t>slli</a:t>
            </a:r>
            <a:r>
              <a:rPr lang="en-US" dirty="0">
                <a:latin typeface="Book Antiqua" panose="02040602050305030304" pitchFamily="18" charset="0"/>
              </a:rPr>
              <a:t>). shift right logical immediate </a:t>
            </a:r>
            <a:r>
              <a:rPr lang="en-CA" dirty="0">
                <a:latin typeface="Book Antiqua" panose="02040602050305030304" pitchFamily="18" charset="0"/>
              </a:rPr>
              <a:t>(</a:t>
            </a:r>
            <a:r>
              <a:rPr lang="en-CA" i="1" dirty="0" err="1">
                <a:solidFill>
                  <a:srgbClr val="0070C0"/>
                </a:solidFill>
                <a:latin typeface="Book Antiqua" panose="02040602050305030304" pitchFamily="18" charset="0"/>
              </a:rPr>
              <a:t>srli</a:t>
            </a:r>
            <a:r>
              <a:rPr lang="en-CA" dirty="0">
                <a:latin typeface="Book Antiqua" panose="02040602050305030304" pitchFamily="18" charset="0"/>
              </a:rPr>
              <a:t>).</a:t>
            </a:r>
          </a:p>
          <a:p>
            <a:pPr algn="l"/>
            <a:endParaRPr lang="en-CA" dirty="0">
              <a:latin typeface="Book Antiqua" panose="02040602050305030304" pitchFamily="18" charset="0"/>
            </a:endParaRPr>
          </a:p>
          <a:p>
            <a:pPr algn="l"/>
            <a:endParaRPr lang="en-CA" dirty="0">
              <a:latin typeface="Book Antiqua" panose="02040602050305030304" pitchFamily="18" charset="0"/>
            </a:endParaRPr>
          </a:p>
          <a:p>
            <a:endParaRPr lang="en-US" dirty="0">
              <a:latin typeface="Book Antiqua" panose="02040602050305030304" pitchFamily="18" charset="0"/>
            </a:endParaRPr>
          </a:p>
          <a:p>
            <a:r>
              <a:rPr lang="en-US" dirty="0">
                <a:latin typeface="Book Antiqua" panose="02040602050305030304" pitchFamily="18" charset="0"/>
              </a:rPr>
              <a:t>These shift instructions use the </a:t>
            </a:r>
            <a:r>
              <a:rPr lang="en-US" dirty="0">
                <a:solidFill>
                  <a:srgbClr val="0070C0"/>
                </a:solidFill>
                <a:latin typeface="Book Antiqua" panose="02040602050305030304" pitchFamily="18" charset="0"/>
              </a:rPr>
              <a:t>I-type</a:t>
            </a:r>
            <a:r>
              <a:rPr lang="en-US" dirty="0">
                <a:latin typeface="Book Antiqua" panose="02040602050305030304" pitchFamily="18" charset="0"/>
              </a:rPr>
              <a:t> format. Since it isn’t useful to shift a 64-bit register by more than 63 bits, only the </a:t>
            </a:r>
            <a:r>
              <a:rPr lang="en-US" dirty="0">
                <a:solidFill>
                  <a:srgbClr val="0070C0"/>
                </a:solidFill>
                <a:latin typeface="Book Antiqua" panose="02040602050305030304" pitchFamily="18" charset="0"/>
              </a:rPr>
              <a:t>lower 6 bits </a:t>
            </a:r>
            <a:r>
              <a:rPr lang="en-US" dirty="0">
                <a:latin typeface="Book Antiqua" panose="02040602050305030304" pitchFamily="18" charset="0"/>
              </a:rPr>
              <a:t>of the I-type format’s 12-bit immediate are actually used. </a:t>
            </a:r>
          </a:p>
          <a:p>
            <a:r>
              <a:rPr lang="en-US" dirty="0">
                <a:latin typeface="Book Antiqua" panose="02040602050305030304" pitchFamily="18" charset="0"/>
              </a:rPr>
              <a:t>The remaining 6 bits are repurposed as an additional </a:t>
            </a:r>
            <a:r>
              <a:rPr lang="en-CA" dirty="0">
                <a:latin typeface="Book Antiqua" panose="02040602050305030304" pitchFamily="18" charset="0"/>
              </a:rPr>
              <a:t>opcode field, </a:t>
            </a:r>
            <a:r>
              <a:rPr lang="en-CA" dirty="0">
                <a:solidFill>
                  <a:srgbClr val="0070C0"/>
                </a:solidFill>
                <a:latin typeface="Book Antiqua" panose="02040602050305030304" pitchFamily="18" charset="0"/>
              </a:rPr>
              <a:t>funct6</a:t>
            </a:r>
            <a:r>
              <a:rPr lang="en-CA" dirty="0">
                <a:latin typeface="Book Antiqua" panose="02040602050305030304" pitchFamily="18" charset="0"/>
              </a:rPr>
              <a:t>.</a:t>
            </a:r>
            <a:endParaRPr lang="en-US" dirty="0">
              <a:latin typeface="Book Antiqua" panose="0204060205030503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8F22427-95C4-4C81-A197-C8FD1B59C3F4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-20000" contrast="40000"/>
          </a:blip>
          <a:stretch>
            <a:fillRect/>
          </a:stretch>
        </p:blipFill>
        <p:spPr>
          <a:xfrm>
            <a:off x="527630" y="3200400"/>
            <a:ext cx="5220773" cy="4572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48A9717-6387-4D38-ACE2-CAC9D1F67023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-20000" contrast="40000"/>
          </a:blip>
          <a:stretch>
            <a:fillRect/>
          </a:stretch>
        </p:blipFill>
        <p:spPr>
          <a:xfrm>
            <a:off x="5914589" y="3200400"/>
            <a:ext cx="5749781" cy="73152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8036478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1CFAC-A95E-472E-ABE2-A4E4AD09B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775" y="365125"/>
            <a:ext cx="11268075" cy="568325"/>
          </a:xfrm>
        </p:spPr>
        <p:txBody>
          <a:bodyPr>
            <a:noAutofit/>
          </a:bodyPr>
          <a:lstStyle/>
          <a:p>
            <a:r>
              <a:rPr lang="en-US" sz="4000" dirty="0">
                <a:solidFill>
                  <a:srgbClr val="C00000"/>
                </a:solidFill>
                <a:latin typeface="Book Antiqua" panose="02040602050305030304" pitchFamily="18" charset="0"/>
              </a:rPr>
              <a:t>Logical Operations</a:t>
            </a:r>
            <a:endParaRPr lang="en-CA" sz="4000" dirty="0">
              <a:solidFill>
                <a:srgbClr val="C00000"/>
              </a:solidFill>
              <a:latin typeface="Book Antiqua" panose="0204060205030503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FAF54C-3B6F-460F-82AF-2019378D4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70969-1D9F-4E41-A1EE-4EB62BCADA54}" type="slidenum">
              <a:rPr lang="en-CA" smtClean="0"/>
              <a:t>47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30616F-7F92-482E-B926-4C016A2451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dirty="0"/>
              <a:t>@ Dr. Mahmoud S. Masadeh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1F96C0C-072C-4F43-AB64-66DAFBACB7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5775" y="1143001"/>
            <a:ext cx="11268075" cy="5061856"/>
          </a:xfrm>
        </p:spPr>
        <p:txBody>
          <a:bodyPr>
            <a:normAutofit/>
          </a:bodyPr>
          <a:lstStyle/>
          <a:p>
            <a:r>
              <a:rPr lang="en-CA" dirty="0">
                <a:latin typeface="Book Antiqua" panose="02040602050305030304" pitchFamily="18" charset="0"/>
              </a:rPr>
              <a:t>shift right arithmetic (</a:t>
            </a:r>
            <a:r>
              <a:rPr lang="en-CA" i="1" dirty="0" err="1">
                <a:solidFill>
                  <a:srgbClr val="0070C0"/>
                </a:solidFill>
                <a:latin typeface="Book Antiqua" panose="02040602050305030304" pitchFamily="18" charset="0"/>
              </a:rPr>
              <a:t>srai</a:t>
            </a:r>
            <a:r>
              <a:rPr lang="en-CA" dirty="0">
                <a:latin typeface="Book Antiqua" panose="02040602050305030304" pitchFamily="18" charset="0"/>
              </a:rPr>
              <a:t>), is </a:t>
            </a:r>
            <a:r>
              <a:rPr lang="en-US" dirty="0">
                <a:latin typeface="Book Antiqua" panose="02040602050305030304" pitchFamily="18" charset="0"/>
              </a:rPr>
              <a:t>similar to </a:t>
            </a:r>
            <a:r>
              <a:rPr lang="en-US" i="1" dirty="0" err="1">
                <a:solidFill>
                  <a:srgbClr val="0070C0"/>
                </a:solidFill>
                <a:latin typeface="Book Antiqua" panose="02040602050305030304" pitchFamily="18" charset="0"/>
              </a:rPr>
              <a:t>srli</a:t>
            </a:r>
            <a:r>
              <a:rPr lang="en-US" i="1" dirty="0">
                <a:solidFill>
                  <a:srgbClr val="0070C0"/>
                </a:solidFill>
                <a:latin typeface="Book Antiqua" panose="02040602050305030304" pitchFamily="18" charset="0"/>
              </a:rPr>
              <a:t>.</a:t>
            </a:r>
          </a:p>
          <a:p>
            <a:pPr algn="l"/>
            <a:r>
              <a:rPr lang="en-CA" i="1" dirty="0" err="1">
                <a:solidFill>
                  <a:srgbClr val="0070C0"/>
                </a:solidFill>
                <a:latin typeface="Book Antiqua" panose="02040602050305030304" pitchFamily="18" charset="0"/>
              </a:rPr>
              <a:t>srai</a:t>
            </a:r>
            <a:r>
              <a:rPr lang="en-US" dirty="0">
                <a:latin typeface="Book Antiqua" panose="02040602050305030304" pitchFamily="18" charset="0"/>
              </a:rPr>
              <a:t> fills the vacated bits on the left with copies of the old </a:t>
            </a:r>
            <a:r>
              <a:rPr lang="en-CA" dirty="0">
                <a:latin typeface="Book Antiqua" panose="02040602050305030304" pitchFamily="18" charset="0"/>
              </a:rPr>
              <a:t>sign bit.</a:t>
            </a:r>
          </a:p>
          <a:p>
            <a:pPr algn="l"/>
            <a:r>
              <a:rPr lang="en-CA" dirty="0">
                <a:solidFill>
                  <a:srgbClr val="0070C0"/>
                </a:solidFill>
                <a:latin typeface="Book Antiqua" panose="02040602050305030304" pitchFamily="18" charset="0"/>
              </a:rPr>
              <a:t>AND:</a:t>
            </a:r>
            <a:r>
              <a:rPr lang="en-CA" dirty="0">
                <a:latin typeface="Book Antiqua" panose="02040602050305030304" pitchFamily="18" charset="0"/>
              </a:rPr>
              <a:t> A logical bit-by-bit operation with two operands that calculates </a:t>
            </a:r>
            <a:r>
              <a:rPr lang="en-US" dirty="0">
                <a:latin typeface="Book Antiqua" panose="02040602050305030304" pitchFamily="18" charset="0"/>
              </a:rPr>
              <a:t>a 1 only if there is a 1 in </a:t>
            </a:r>
            <a:r>
              <a:rPr lang="en-CA" dirty="0">
                <a:latin typeface="Book Antiqua" panose="02040602050305030304" pitchFamily="18" charset="0"/>
              </a:rPr>
              <a:t>both operands.</a:t>
            </a:r>
          </a:p>
          <a:p>
            <a:pPr algn="l"/>
            <a:r>
              <a:rPr lang="en-CA" dirty="0">
                <a:solidFill>
                  <a:srgbClr val="0070C0"/>
                </a:solidFill>
                <a:latin typeface="Book Antiqua" panose="02040602050305030304" pitchFamily="18" charset="0"/>
              </a:rPr>
              <a:t>OR:</a:t>
            </a:r>
            <a:r>
              <a:rPr lang="en-CA" dirty="0">
                <a:latin typeface="Book Antiqua" panose="02040602050305030304" pitchFamily="18" charset="0"/>
              </a:rPr>
              <a:t> A logical bit-by-bit operation with two operands that calculates </a:t>
            </a:r>
            <a:r>
              <a:rPr lang="en-US" dirty="0">
                <a:latin typeface="Book Antiqua" panose="02040602050305030304" pitchFamily="18" charset="0"/>
              </a:rPr>
              <a:t>a 1 if there is a 1 in either </a:t>
            </a:r>
            <a:r>
              <a:rPr lang="en-CA" dirty="0">
                <a:latin typeface="Book Antiqua" panose="02040602050305030304" pitchFamily="18" charset="0"/>
              </a:rPr>
              <a:t>operand.</a:t>
            </a:r>
          </a:p>
          <a:p>
            <a:pPr algn="l"/>
            <a:r>
              <a:rPr lang="en-CA" dirty="0">
                <a:solidFill>
                  <a:srgbClr val="0070C0"/>
                </a:solidFill>
                <a:latin typeface="Book Antiqua" panose="02040602050305030304" pitchFamily="18" charset="0"/>
              </a:rPr>
              <a:t>NOT:</a:t>
            </a:r>
            <a:r>
              <a:rPr lang="en-CA" dirty="0">
                <a:latin typeface="Book Antiqua" panose="02040602050305030304" pitchFamily="18" charset="0"/>
              </a:rPr>
              <a:t> A logical bit-by-bit operation with one operand that inverts the </a:t>
            </a:r>
            <a:r>
              <a:rPr lang="en-US" dirty="0">
                <a:latin typeface="Book Antiqua" panose="02040602050305030304" pitchFamily="18" charset="0"/>
              </a:rPr>
              <a:t>bits.</a:t>
            </a:r>
          </a:p>
          <a:p>
            <a:pPr algn="l"/>
            <a:r>
              <a:rPr lang="en-CA" dirty="0">
                <a:solidFill>
                  <a:srgbClr val="0070C0"/>
                </a:solidFill>
                <a:latin typeface="Book Antiqua" panose="02040602050305030304" pitchFamily="18" charset="0"/>
              </a:rPr>
              <a:t>XOR:</a:t>
            </a:r>
            <a:r>
              <a:rPr lang="en-CA" dirty="0">
                <a:latin typeface="Book Antiqua" panose="02040602050305030304" pitchFamily="18" charset="0"/>
              </a:rPr>
              <a:t> A logical bit-by-bit operation with two operands that </a:t>
            </a:r>
            <a:r>
              <a:rPr lang="en-US" dirty="0">
                <a:latin typeface="Book Antiqua" panose="02040602050305030304" pitchFamily="18" charset="0"/>
              </a:rPr>
              <a:t>calculates a 1 only if the values are different in the </a:t>
            </a:r>
            <a:r>
              <a:rPr lang="en-CA" dirty="0">
                <a:latin typeface="Book Antiqua" panose="02040602050305030304" pitchFamily="18" charset="0"/>
              </a:rPr>
              <a:t>two operands</a:t>
            </a:r>
          </a:p>
          <a:p>
            <a:pPr algn="l"/>
            <a:endParaRPr lang="en-US" dirty="0"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260655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1CFAC-A95E-472E-ABE2-A4E4AD09B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775" y="365125"/>
            <a:ext cx="11268075" cy="568325"/>
          </a:xfrm>
        </p:spPr>
        <p:txBody>
          <a:bodyPr>
            <a:noAutofit/>
          </a:bodyPr>
          <a:lstStyle/>
          <a:p>
            <a:r>
              <a:rPr lang="en-US" sz="4000" dirty="0">
                <a:solidFill>
                  <a:srgbClr val="C00000"/>
                </a:solidFill>
                <a:latin typeface="Book Antiqua" panose="02040602050305030304" pitchFamily="18" charset="0"/>
              </a:rPr>
              <a:t>Logical Operations</a:t>
            </a:r>
            <a:endParaRPr lang="en-CA" sz="4000" dirty="0">
              <a:solidFill>
                <a:srgbClr val="C00000"/>
              </a:solidFill>
              <a:latin typeface="Book Antiqua" panose="0204060205030503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FAF54C-3B6F-460F-82AF-2019378D4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70969-1D9F-4E41-A1EE-4EB62BCADA54}" type="slidenum">
              <a:rPr lang="en-CA" smtClean="0"/>
              <a:t>48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30616F-7F92-482E-B926-4C016A2451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dirty="0"/>
              <a:t>@ Dr. Mahmoud S. Masadeh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1F96C0C-072C-4F43-AB64-66DAFBACB7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5775" y="1143001"/>
            <a:ext cx="11268075" cy="506185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70C0"/>
                </a:solidFill>
                <a:latin typeface="Book Antiqua" panose="02040602050305030304" pitchFamily="18" charset="0"/>
              </a:rPr>
              <a:t>AND</a:t>
            </a:r>
            <a:r>
              <a:rPr lang="en-US" dirty="0">
                <a:latin typeface="Book Antiqua" panose="02040602050305030304" pitchFamily="18" charset="0"/>
              </a:rPr>
              <a:t> can apply a bit pattern to a set of bits to force 0s where there is a 0 in the bit pattern. </a:t>
            </a:r>
          </a:p>
          <a:p>
            <a:r>
              <a:rPr lang="en-US" dirty="0">
                <a:latin typeface="Book Antiqua" panose="02040602050305030304" pitchFamily="18" charset="0"/>
              </a:rPr>
              <a:t>Such a bit pattern in conjunction with AND is traditionally called a </a:t>
            </a:r>
            <a:r>
              <a:rPr lang="en-US" i="1" dirty="0">
                <a:solidFill>
                  <a:srgbClr val="0070C0"/>
                </a:solidFill>
                <a:latin typeface="Book Antiqua" panose="02040602050305030304" pitchFamily="18" charset="0"/>
              </a:rPr>
              <a:t>mask</a:t>
            </a:r>
            <a:r>
              <a:rPr lang="en-US" dirty="0">
                <a:latin typeface="Book Antiqua" panose="02040602050305030304" pitchFamily="18" charset="0"/>
              </a:rPr>
              <a:t>, since the mask “conceals” some bits.</a:t>
            </a:r>
          </a:p>
          <a:p>
            <a:pPr algn="l"/>
            <a:r>
              <a:rPr lang="en-CA" dirty="0">
                <a:latin typeface="Book Antiqua" panose="02040602050305030304" pitchFamily="18" charset="0"/>
              </a:rPr>
              <a:t>AND immediate </a:t>
            </a:r>
            <a:r>
              <a:rPr lang="en-US" dirty="0">
                <a:latin typeface="Book Antiqua" panose="02040602050305030304" pitchFamily="18" charset="0"/>
              </a:rPr>
              <a:t>(</a:t>
            </a:r>
            <a:r>
              <a:rPr lang="en-US" i="1" dirty="0" err="1">
                <a:solidFill>
                  <a:srgbClr val="0070C0"/>
                </a:solidFill>
                <a:latin typeface="Book Antiqua" panose="02040602050305030304" pitchFamily="18" charset="0"/>
              </a:rPr>
              <a:t>andi</a:t>
            </a:r>
            <a:r>
              <a:rPr lang="en-US" dirty="0">
                <a:latin typeface="Book Antiqua" panose="02040602050305030304" pitchFamily="18" charset="0"/>
              </a:rPr>
              <a:t>)</a:t>
            </a:r>
          </a:p>
          <a:p>
            <a:pPr algn="l"/>
            <a:r>
              <a:rPr lang="en-US" dirty="0">
                <a:latin typeface="Book Antiqua" panose="02040602050305030304" pitchFamily="18" charset="0"/>
              </a:rPr>
              <a:t>OR immediate (</a:t>
            </a:r>
            <a:r>
              <a:rPr lang="en-US" i="1" dirty="0" err="1">
                <a:solidFill>
                  <a:srgbClr val="0070C0"/>
                </a:solidFill>
                <a:latin typeface="Book Antiqua" panose="02040602050305030304" pitchFamily="18" charset="0"/>
              </a:rPr>
              <a:t>ori</a:t>
            </a:r>
            <a:r>
              <a:rPr lang="en-US" dirty="0">
                <a:latin typeface="Book Antiqua" panose="02040602050305030304" pitchFamily="18" charset="0"/>
              </a:rPr>
              <a:t>)</a:t>
            </a:r>
          </a:p>
          <a:p>
            <a:pPr algn="l"/>
            <a:r>
              <a:rPr lang="en-US" dirty="0">
                <a:latin typeface="Book Antiqua" panose="02040602050305030304" pitchFamily="18" charset="0"/>
              </a:rPr>
              <a:t>XOR immediate (</a:t>
            </a:r>
            <a:r>
              <a:rPr lang="en-US" i="1" dirty="0" err="1">
                <a:solidFill>
                  <a:srgbClr val="0070C0"/>
                </a:solidFill>
                <a:latin typeface="Book Antiqua" panose="02040602050305030304" pitchFamily="18" charset="0"/>
              </a:rPr>
              <a:t>xori</a:t>
            </a:r>
            <a:r>
              <a:rPr lang="en-US" dirty="0">
                <a:latin typeface="Book Antiqua" panose="02040602050305030304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78289462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1CFAC-A95E-472E-ABE2-A4E4AD09B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775" y="365125"/>
            <a:ext cx="11268075" cy="568325"/>
          </a:xfrm>
        </p:spPr>
        <p:txBody>
          <a:bodyPr>
            <a:noAutofit/>
          </a:bodyPr>
          <a:lstStyle/>
          <a:p>
            <a:r>
              <a:rPr lang="en-US" sz="4000" dirty="0">
                <a:solidFill>
                  <a:srgbClr val="C00000"/>
                </a:solidFill>
                <a:latin typeface="Book Antiqua" panose="02040602050305030304" pitchFamily="18" charset="0"/>
              </a:rPr>
              <a:t>2.7 Instructions for Making Decisions</a:t>
            </a:r>
            <a:endParaRPr lang="en-CA" sz="4000" dirty="0">
              <a:solidFill>
                <a:srgbClr val="C00000"/>
              </a:solidFill>
              <a:latin typeface="Book Antiqua" panose="0204060205030503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C01015-A51B-4396-838C-32B7CBFABB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5775" y="1143000"/>
            <a:ext cx="11268075" cy="5267325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latin typeface="Book Antiqua" panose="02040602050305030304" pitchFamily="18" charset="0"/>
              </a:rPr>
              <a:t>What distinguishes a computer from a simple calculator is its ability to make </a:t>
            </a:r>
            <a:r>
              <a:rPr lang="en-CA" dirty="0">
                <a:solidFill>
                  <a:srgbClr val="FF0000"/>
                </a:solidFill>
                <a:latin typeface="Book Antiqua" panose="02040602050305030304" pitchFamily="18" charset="0"/>
              </a:rPr>
              <a:t>decisions</a:t>
            </a:r>
            <a:r>
              <a:rPr lang="en-CA" dirty="0">
                <a:latin typeface="Book Antiqua" panose="02040602050305030304" pitchFamily="18" charset="0"/>
              </a:rPr>
              <a:t>.</a:t>
            </a:r>
          </a:p>
          <a:p>
            <a:r>
              <a:rPr lang="en-US" dirty="0">
                <a:latin typeface="Book Antiqua" panose="02040602050305030304" pitchFamily="18" charset="0"/>
              </a:rPr>
              <a:t>Decision making is commonly represented in programming languages using the </a:t>
            </a:r>
            <a:r>
              <a:rPr lang="en-US" i="1" dirty="0">
                <a:solidFill>
                  <a:srgbClr val="0070C0"/>
                </a:solidFill>
                <a:latin typeface="Book Antiqua" panose="02040602050305030304" pitchFamily="18" charset="0"/>
              </a:rPr>
              <a:t>if</a:t>
            </a:r>
            <a:r>
              <a:rPr lang="en-US" dirty="0">
                <a:solidFill>
                  <a:srgbClr val="0070C0"/>
                </a:solidFill>
                <a:latin typeface="Book Antiqua" panose="02040602050305030304" pitchFamily="18" charset="0"/>
              </a:rPr>
              <a:t> </a:t>
            </a:r>
            <a:r>
              <a:rPr lang="en-US" i="1" dirty="0">
                <a:solidFill>
                  <a:srgbClr val="0070C0"/>
                </a:solidFill>
                <a:latin typeface="Book Antiqua" panose="02040602050305030304" pitchFamily="18" charset="0"/>
              </a:rPr>
              <a:t>statement</a:t>
            </a:r>
            <a:r>
              <a:rPr lang="en-US" dirty="0">
                <a:latin typeface="Book Antiqua" panose="02040602050305030304" pitchFamily="18" charset="0"/>
              </a:rPr>
              <a:t>, sometimes combined with </a:t>
            </a:r>
            <a:r>
              <a:rPr lang="en-US" i="1" dirty="0">
                <a:solidFill>
                  <a:srgbClr val="0070C0"/>
                </a:solidFill>
                <a:latin typeface="Book Antiqua" panose="02040602050305030304" pitchFamily="18" charset="0"/>
              </a:rPr>
              <a:t>go to </a:t>
            </a:r>
            <a:r>
              <a:rPr lang="en-CA" dirty="0">
                <a:latin typeface="Book Antiqua" panose="02040602050305030304" pitchFamily="18" charset="0"/>
              </a:rPr>
              <a:t>statements and labels.</a:t>
            </a:r>
          </a:p>
          <a:p>
            <a:r>
              <a:rPr lang="en-US" dirty="0" err="1">
                <a:solidFill>
                  <a:srgbClr val="0070C0"/>
                </a:solidFill>
                <a:latin typeface="Book Antiqua" panose="02040602050305030304" pitchFamily="18" charset="0"/>
              </a:rPr>
              <a:t>beq</a:t>
            </a:r>
            <a:r>
              <a:rPr lang="en-US" dirty="0">
                <a:latin typeface="Book Antiqua" panose="02040602050305030304" pitchFamily="18" charset="0"/>
              </a:rPr>
              <a:t> stands for </a:t>
            </a:r>
            <a:r>
              <a:rPr lang="en-US" dirty="0">
                <a:solidFill>
                  <a:srgbClr val="0070C0"/>
                </a:solidFill>
                <a:latin typeface="Book Antiqua" panose="02040602050305030304" pitchFamily="18" charset="0"/>
              </a:rPr>
              <a:t>branch if equal</a:t>
            </a:r>
            <a:r>
              <a:rPr lang="en-US" dirty="0">
                <a:latin typeface="Book Antiqua" panose="02040602050305030304" pitchFamily="18" charset="0"/>
              </a:rPr>
              <a:t>.</a:t>
            </a:r>
          </a:p>
          <a:p>
            <a:r>
              <a:rPr lang="en-US" dirty="0" err="1">
                <a:solidFill>
                  <a:srgbClr val="0070C0"/>
                </a:solidFill>
                <a:latin typeface="Book Antiqua" panose="02040602050305030304" pitchFamily="18" charset="0"/>
              </a:rPr>
              <a:t>bne</a:t>
            </a:r>
            <a:r>
              <a:rPr lang="en-US" dirty="0">
                <a:latin typeface="Book Antiqua" panose="02040602050305030304" pitchFamily="18" charset="0"/>
              </a:rPr>
              <a:t> stands for </a:t>
            </a:r>
            <a:r>
              <a:rPr lang="en-US" dirty="0">
                <a:solidFill>
                  <a:srgbClr val="0070C0"/>
                </a:solidFill>
                <a:latin typeface="Book Antiqua" panose="02040602050305030304" pitchFamily="18" charset="0"/>
              </a:rPr>
              <a:t>branch if not equal</a:t>
            </a:r>
            <a:r>
              <a:rPr lang="en-US" dirty="0">
                <a:latin typeface="Book Antiqua" panose="02040602050305030304" pitchFamily="18" charset="0"/>
              </a:rPr>
              <a:t>.</a:t>
            </a:r>
          </a:p>
          <a:p>
            <a:pPr algn="l"/>
            <a:r>
              <a:rPr lang="en-CA" dirty="0">
                <a:solidFill>
                  <a:srgbClr val="0070C0"/>
                </a:solidFill>
                <a:latin typeface="Book Antiqua" panose="02040602050305030304" pitchFamily="18" charset="0"/>
              </a:rPr>
              <a:t>conditional branch: </a:t>
            </a:r>
            <a:r>
              <a:rPr lang="en-CA" dirty="0">
                <a:latin typeface="Book Antiqua" panose="02040602050305030304" pitchFamily="18" charset="0"/>
              </a:rPr>
              <a:t>An instruction that tests a </a:t>
            </a:r>
            <a:r>
              <a:rPr lang="en-US" dirty="0">
                <a:latin typeface="Book Antiqua" panose="02040602050305030304" pitchFamily="18" charset="0"/>
              </a:rPr>
              <a:t>value and that allows for </a:t>
            </a:r>
            <a:r>
              <a:rPr lang="en-CA" dirty="0">
                <a:latin typeface="Book Antiqua" panose="02040602050305030304" pitchFamily="18" charset="0"/>
              </a:rPr>
              <a:t>a subsequent transfer of </a:t>
            </a:r>
            <a:r>
              <a:rPr lang="en-US" dirty="0">
                <a:latin typeface="Book Antiqua" panose="02040602050305030304" pitchFamily="18" charset="0"/>
              </a:rPr>
              <a:t>control to a new address in the program based on the outcome of the test.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FAF54C-3B6F-460F-82AF-2019378D4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70969-1D9F-4E41-A1EE-4EB62BCADA54}" type="slidenum">
              <a:rPr lang="en-CA" smtClean="0"/>
              <a:t>49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30616F-7F92-482E-B926-4C016A2451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dirty="0"/>
              <a:t>@ Dr. Mahmoud S. Masadeh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F76392F-3740-4476-B3E1-95E4C3492125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-20000" contrast="40000"/>
          </a:blip>
          <a:stretch>
            <a:fillRect/>
          </a:stretch>
        </p:blipFill>
        <p:spPr>
          <a:xfrm>
            <a:off x="5690467" y="2947587"/>
            <a:ext cx="2791537" cy="64008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BBC1C3B-BFBF-4B58-BB85-41819C1D78E4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-20000" contrast="40000"/>
          </a:blip>
          <a:stretch>
            <a:fillRect/>
          </a:stretch>
        </p:blipFill>
        <p:spPr>
          <a:xfrm>
            <a:off x="6433457" y="3702133"/>
            <a:ext cx="2834640" cy="54499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652915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C01015-A51B-4396-838C-32B7CBFABB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5775" y="1143000"/>
            <a:ext cx="11379654" cy="5048250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rgbClr val="222222"/>
                </a:solidFill>
                <a:latin typeface="Book Antiqua" panose="02040602050305030304" pitchFamily="18" charset="0"/>
              </a:rPr>
              <a:t>For the instructions, we will show:</a:t>
            </a:r>
          </a:p>
          <a:p>
            <a:pPr lvl="1"/>
            <a:r>
              <a:rPr lang="en-US" dirty="0">
                <a:solidFill>
                  <a:srgbClr val="222222"/>
                </a:solidFill>
                <a:latin typeface="Book Antiqua" panose="02040602050305030304" pitchFamily="18" charset="0"/>
              </a:rPr>
              <a:t>How it is represented in hardware</a:t>
            </a:r>
          </a:p>
          <a:p>
            <a:pPr lvl="1"/>
            <a:r>
              <a:rPr lang="en-US" dirty="0">
                <a:solidFill>
                  <a:srgbClr val="222222"/>
                </a:solidFill>
                <a:latin typeface="Book Antiqua" panose="02040602050305030304" pitchFamily="18" charset="0"/>
              </a:rPr>
              <a:t>Its relationship with high-level programming languages.</a:t>
            </a:r>
          </a:p>
          <a:p>
            <a:r>
              <a:rPr lang="en-CA" dirty="0">
                <a:solidFill>
                  <a:srgbClr val="0070C0"/>
                </a:solidFill>
                <a:latin typeface="Book Antiqua" panose="02040602050305030304" pitchFamily="18" charset="0"/>
              </a:rPr>
              <a:t>Stored-program concept</a:t>
            </a:r>
            <a:r>
              <a:rPr lang="en-CA" dirty="0">
                <a:solidFill>
                  <a:srgbClr val="222222"/>
                </a:solidFill>
                <a:latin typeface="Book Antiqua" panose="02040602050305030304" pitchFamily="18" charset="0"/>
              </a:rPr>
              <a:t>: The idea that </a:t>
            </a:r>
            <a:r>
              <a:rPr lang="en-CA" dirty="0">
                <a:solidFill>
                  <a:srgbClr val="FF0000"/>
                </a:solidFill>
                <a:latin typeface="Book Antiqua" panose="02040602050305030304" pitchFamily="18" charset="0"/>
              </a:rPr>
              <a:t>instructions</a:t>
            </a:r>
            <a:r>
              <a:rPr lang="en-CA" dirty="0">
                <a:solidFill>
                  <a:srgbClr val="222222"/>
                </a:solidFill>
                <a:latin typeface="Book Antiqua" panose="02040602050305030304" pitchFamily="18" charset="0"/>
              </a:rPr>
              <a:t> and </a:t>
            </a:r>
            <a:r>
              <a:rPr lang="en-CA" dirty="0">
                <a:solidFill>
                  <a:srgbClr val="FF0000"/>
                </a:solidFill>
                <a:latin typeface="Book Antiqua" panose="02040602050305030304" pitchFamily="18" charset="0"/>
              </a:rPr>
              <a:t>data</a:t>
            </a:r>
            <a:r>
              <a:rPr lang="en-CA" dirty="0">
                <a:solidFill>
                  <a:srgbClr val="222222"/>
                </a:solidFill>
                <a:latin typeface="Book Antiqua" panose="02040602050305030304" pitchFamily="18" charset="0"/>
              </a:rPr>
              <a:t> of </a:t>
            </a:r>
            <a:r>
              <a:rPr lang="en-US" dirty="0">
                <a:solidFill>
                  <a:srgbClr val="222222"/>
                </a:solidFill>
                <a:latin typeface="Book Antiqua" panose="02040602050305030304" pitchFamily="18" charset="0"/>
              </a:rPr>
              <a:t>many types can be stored </a:t>
            </a:r>
            <a:r>
              <a:rPr lang="en-CA" dirty="0">
                <a:solidFill>
                  <a:srgbClr val="222222"/>
                </a:solidFill>
                <a:latin typeface="Book Antiqua" panose="02040602050305030304" pitchFamily="18" charset="0"/>
              </a:rPr>
              <a:t>in memory as numbers </a:t>
            </a:r>
            <a:r>
              <a:rPr lang="en-US" dirty="0">
                <a:solidFill>
                  <a:srgbClr val="222222"/>
                </a:solidFill>
                <a:latin typeface="Book Antiqua" panose="02040602050305030304" pitchFamily="18" charset="0"/>
              </a:rPr>
              <a:t>and thus be easy to </a:t>
            </a:r>
            <a:r>
              <a:rPr lang="en-CA" dirty="0">
                <a:solidFill>
                  <a:srgbClr val="222222"/>
                </a:solidFill>
                <a:latin typeface="Book Antiqua" panose="02040602050305030304" pitchFamily="18" charset="0"/>
              </a:rPr>
              <a:t>change, leading to the stored-program computer.</a:t>
            </a:r>
          </a:p>
          <a:p>
            <a:r>
              <a:rPr lang="en-US" dirty="0">
                <a:solidFill>
                  <a:srgbClr val="222222"/>
                </a:solidFill>
                <a:latin typeface="Book Antiqua" panose="02040602050305030304" pitchFamily="18" charset="0"/>
              </a:rPr>
              <a:t>Previous computers had their program instructions determined by the wiring of the machine. </a:t>
            </a:r>
            <a:endParaRPr lang="en-CA" dirty="0">
              <a:solidFill>
                <a:srgbClr val="222222"/>
              </a:solidFill>
              <a:latin typeface="Book Antiqua" panose="02040602050305030304" pitchFamily="18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F735A3C-6A34-46B7-B61B-E3BBA7902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775" y="365125"/>
            <a:ext cx="11268075" cy="568325"/>
          </a:xfrm>
        </p:spPr>
        <p:txBody>
          <a:bodyPr>
            <a:noAutofit/>
          </a:bodyPr>
          <a:lstStyle/>
          <a:p>
            <a:r>
              <a:rPr lang="en-US" sz="4000" dirty="0">
                <a:solidFill>
                  <a:srgbClr val="C00000"/>
                </a:solidFill>
                <a:latin typeface="Book Antiqua" panose="02040602050305030304" pitchFamily="18" charset="0"/>
              </a:rPr>
              <a:t>Introduction</a:t>
            </a:r>
            <a:endParaRPr lang="en-CA" sz="4000" dirty="0">
              <a:solidFill>
                <a:srgbClr val="C00000"/>
              </a:solidFill>
              <a:latin typeface="Book Antiqua" panose="02040602050305030304" pitchFamily="18" charset="0"/>
            </a:endParaRP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41601CC5-3667-4AAC-BA89-F79FFD7C75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70969-1D9F-4E41-A1EE-4EB62BCADA54}" type="slidenum">
              <a:rPr lang="en-CA" smtClean="0"/>
              <a:t>5</a:t>
            </a:fld>
            <a:endParaRPr lang="en-CA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94AA3ACE-5FE1-4146-89FC-6FCF85433A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@ Dr. Mahmoud S. Masadeh</a:t>
            </a:r>
          </a:p>
        </p:txBody>
      </p:sp>
    </p:spTree>
    <p:extLst>
      <p:ext uri="{BB962C8B-B14F-4D97-AF65-F5344CB8AC3E}">
        <p14:creationId xmlns:p14="http://schemas.microsoft.com/office/powerpoint/2010/main" val="63217030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1CFAC-A95E-472E-ABE2-A4E4AD09B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775" y="365125"/>
            <a:ext cx="11268075" cy="568325"/>
          </a:xfrm>
        </p:spPr>
        <p:txBody>
          <a:bodyPr>
            <a:noAutofit/>
          </a:bodyPr>
          <a:lstStyle/>
          <a:p>
            <a:r>
              <a:rPr lang="en-US" sz="4000" dirty="0">
                <a:solidFill>
                  <a:srgbClr val="C00000"/>
                </a:solidFill>
                <a:latin typeface="Book Antiqua" panose="02040602050305030304" pitchFamily="18" charset="0"/>
              </a:rPr>
              <a:t>Compiling </a:t>
            </a:r>
            <a:r>
              <a:rPr lang="en-US" sz="4000" i="1" dirty="0">
                <a:solidFill>
                  <a:srgbClr val="C00000"/>
                </a:solidFill>
                <a:latin typeface="Book Antiqua" panose="02040602050305030304" pitchFamily="18" charset="0"/>
              </a:rPr>
              <a:t>if-then-else</a:t>
            </a:r>
            <a:r>
              <a:rPr lang="en-US" sz="4000" dirty="0">
                <a:solidFill>
                  <a:srgbClr val="C00000"/>
                </a:solidFill>
                <a:latin typeface="Book Antiqua" panose="02040602050305030304" pitchFamily="18" charset="0"/>
              </a:rPr>
              <a:t> into Conditional Branches</a:t>
            </a:r>
            <a:endParaRPr lang="en-CA" sz="4000" dirty="0">
              <a:solidFill>
                <a:srgbClr val="C00000"/>
              </a:solidFill>
              <a:latin typeface="Book Antiqua" panose="0204060205030503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FAF54C-3B6F-460F-82AF-2019378D4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70969-1D9F-4E41-A1EE-4EB62BCADA54}" type="slidenum">
              <a:rPr lang="en-CA" smtClean="0"/>
              <a:t>50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30616F-7F92-482E-B926-4C016A2451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dirty="0"/>
              <a:t>@ Dr. Mahmoud S. Masadeh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9BE5C6F-5621-48BD-8809-D24DEF97FA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5223" y="1008277"/>
            <a:ext cx="1493949" cy="3955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42CF562-54C3-4751-B26E-767F42A0E91D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-20000" contrast="40000"/>
          </a:blip>
          <a:stretch>
            <a:fillRect/>
          </a:stretch>
        </p:blipFill>
        <p:spPr>
          <a:xfrm>
            <a:off x="157784" y="933450"/>
            <a:ext cx="7697087" cy="155448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177B49D-1416-452A-AAAC-08698D47F304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-20000" contrast="40000"/>
          </a:blip>
          <a:stretch>
            <a:fillRect/>
          </a:stretch>
        </p:blipFill>
        <p:spPr>
          <a:xfrm>
            <a:off x="171772" y="2597708"/>
            <a:ext cx="5187534" cy="3200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31C0838-2D0D-49FB-9484-CF7C030F9E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537" y="5343869"/>
            <a:ext cx="1468192" cy="389106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37AFD894-AD91-47C8-9E65-9AB784E5A188}"/>
              </a:ext>
            </a:extLst>
          </p:cNvPr>
          <p:cNvGrpSpPr/>
          <p:nvPr/>
        </p:nvGrpSpPr>
        <p:grpSpPr>
          <a:xfrm>
            <a:off x="5385991" y="2781125"/>
            <a:ext cx="6126480" cy="3383280"/>
            <a:chOff x="5537303" y="2823859"/>
            <a:chExt cx="4687910" cy="2344219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2B35ADB-B63F-434B-9D9A-E1734E55D3B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lum bright="-20000" contrast="40000"/>
            </a:blip>
            <a:stretch>
              <a:fillRect/>
            </a:stretch>
          </p:blipFill>
          <p:spPr>
            <a:xfrm>
              <a:off x="5537303" y="2823859"/>
              <a:ext cx="3786389" cy="395591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41DE8400-E8C3-4AB2-83C0-83C41D6869B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lum bright="-20000" contrast="40000"/>
            </a:blip>
            <a:stretch>
              <a:fillRect/>
            </a:stretch>
          </p:blipFill>
          <p:spPr>
            <a:xfrm>
              <a:off x="5537303" y="3406869"/>
              <a:ext cx="4687910" cy="356681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D02946AF-0F30-4567-B780-6372DD2E4BA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lum bright="-20000" contrast="40000"/>
            </a:blip>
            <a:stretch>
              <a:fillRect/>
            </a:stretch>
          </p:blipFill>
          <p:spPr>
            <a:xfrm>
              <a:off x="5626687" y="4013943"/>
              <a:ext cx="4095482" cy="421532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71EBEC5-A67A-4F24-B92A-23F262D7058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lum bright="-20000" contrast="40000"/>
            </a:blip>
            <a:stretch>
              <a:fillRect/>
            </a:stretch>
          </p:blipFill>
          <p:spPr>
            <a:xfrm>
              <a:off x="5537303" y="4649269"/>
              <a:ext cx="4687910" cy="518809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503EBF43-3766-4DD9-A93E-B6A971DA5253}"/>
              </a:ext>
            </a:extLst>
          </p:cNvPr>
          <p:cNvSpPr txBox="1"/>
          <p:nvPr/>
        </p:nvSpPr>
        <p:spPr>
          <a:xfrm>
            <a:off x="9813524" y="4218128"/>
            <a:ext cx="2207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Unconditional branch</a:t>
            </a:r>
            <a:endParaRPr lang="en-CA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373304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1CFAC-A95E-472E-ABE2-A4E4AD09B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775" y="365125"/>
            <a:ext cx="11268075" cy="568325"/>
          </a:xfrm>
        </p:spPr>
        <p:txBody>
          <a:bodyPr>
            <a:noAutofit/>
          </a:bodyPr>
          <a:lstStyle/>
          <a:p>
            <a:r>
              <a:rPr lang="en-US" sz="4000" dirty="0">
                <a:solidFill>
                  <a:srgbClr val="C00000"/>
                </a:solidFill>
                <a:latin typeface="Book Antiqua" panose="02040602050305030304" pitchFamily="18" charset="0"/>
              </a:rPr>
              <a:t>Loops</a:t>
            </a:r>
            <a:endParaRPr lang="en-CA" sz="4000" dirty="0">
              <a:solidFill>
                <a:srgbClr val="C00000"/>
              </a:solidFill>
              <a:latin typeface="Book Antiqua" panose="0204060205030503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C01015-A51B-4396-838C-32B7CBFABB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5775" y="1143000"/>
            <a:ext cx="11268075" cy="5267325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  <a:latin typeface="Book Antiqua" panose="02040602050305030304" pitchFamily="18" charset="0"/>
              </a:rPr>
              <a:t>Decisions</a:t>
            </a:r>
            <a:r>
              <a:rPr lang="en-US" dirty="0">
                <a:latin typeface="Book Antiqua" panose="02040602050305030304" pitchFamily="18" charset="0"/>
              </a:rPr>
              <a:t> are important both for:</a:t>
            </a:r>
          </a:p>
          <a:p>
            <a:pPr lvl="1"/>
            <a:r>
              <a:rPr lang="en-US" dirty="0">
                <a:latin typeface="Book Antiqua" panose="02040602050305030304" pitchFamily="18" charset="0"/>
              </a:rPr>
              <a:t>Choosing between two alternatives (found in if statements) </a:t>
            </a:r>
          </a:p>
          <a:p>
            <a:pPr lvl="1"/>
            <a:r>
              <a:rPr lang="en-US" dirty="0">
                <a:latin typeface="Book Antiqua" panose="02040602050305030304" pitchFamily="18" charset="0"/>
              </a:rPr>
              <a:t>Iterating a computation (found in loops). </a:t>
            </a:r>
          </a:p>
          <a:p>
            <a:r>
              <a:rPr lang="en-US" dirty="0">
                <a:latin typeface="Book Antiqua" panose="02040602050305030304" pitchFamily="18" charset="0"/>
              </a:rPr>
              <a:t>The same assembly instructions are the building blocks for both cases.</a:t>
            </a:r>
          </a:p>
          <a:p>
            <a:r>
              <a:rPr lang="en-US" sz="2400" dirty="0">
                <a:latin typeface="Book Antiqua" panose="02040602050305030304" pitchFamily="18" charset="0"/>
              </a:rPr>
              <a:t>The test for equality or inequality is probably the most popular test, but there are many other relationships between two numbers. </a:t>
            </a:r>
          </a:p>
          <a:p>
            <a:r>
              <a:rPr lang="en-US" sz="2400" dirty="0">
                <a:latin typeface="Book Antiqua" panose="02040602050305030304" pitchFamily="18" charset="0"/>
              </a:rPr>
              <a:t>For loop may want to test to see if the index variable is less than 0. </a:t>
            </a:r>
          </a:p>
          <a:p>
            <a:r>
              <a:rPr lang="en-US" sz="2400" dirty="0">
                <a:latin typeface="Book Antiqua" panose="02040602050305030304" pitchFamily="18" charset="0"/>
              </a:rPr>
              <a:t>The full set of comparisons is </a:t>
            </a:r>
          </a:p>
          <a:p>
            <a:pPr lvl="1"/>
            <a:r>
              <a:rPr lang="en-US" sz="2000" dirty="0">
                <a:latin typeface="Book Antiqua" panose="02040602050305030304" pitchFamily="18" charset="0"/>
              </a:rPr>
              <a:t>less than (&lt;), less than or equal (≤)</a:t>
            </a:r>
          </a:p>
          <a:p>
            <a:pPr lvl="1"/>
            <a:r>
              <a:rPr lang="en-US" sz="2000" dirty="0">
                <a:latin typeface="Book Antiqua" panose="02040602050305030304" pitchFamily="18" charset="0"/>
              </a:rPr>
              <a:t>greater than (&gt;), greater than or equal (≥)</a:t>
            </a:r>
          </a:p>
          <a:p>
            <a:pPr lvl="1"/>
            <a:r>
              <a:rPr lang="en-US" sz="2000" dirty="0">
                <a:latin typeface="Book Antiqua" panose="02040602050305030304" pitchFamily="18" charset="0"/>
              </a:rPr>
              <a:t>equal </a:t>
            </a:r>
            <a:r>
              <a:rPr lang="en-CA" sz="2000" dirty="0">
                <a:latin typeface="Book Antiqua" panose="02040602050305030304" pitchFamily="18" charset="0"/>
              </a:rPr>
              <a:t>(=), and not equal (≠)</a:t>
            </a:r>
            <a:endParaRPr lang="en-US" sz="2000" dirty="0">
              <a:latin typeface="Book Antiqua" panose="0204060205030503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FAF54C-3B6F-460F-82AF-2019378D4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70969-1D9F-4E41-A1EE-4EB62BCADA54}" type="slidenum">
              <a:rPr lang="en-CA" smtClean="0"/>
              <a:t>51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30616F-7F92-482E-B926-4C016A2451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dirty="0"/>
              <a:t>@ Dr. Mahmoud S. Masadeh</a:t>
            </a:r>
          </a:p>
        </p:txBody>
      </p:sp>
    </p:spTree>
    <p:extLst>
      <p:ext uri="{BB962C8B-B14F-4D97-AF65-F5344CB8AC3E}">
        <p14:creationId xmlns:p14="http://schemas.microsoft.com/office/powerpoint/2010/main" val="56271959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31CAFDB-2E26-44A9-BC93-ECCF18926AF3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-20000" contrast="40000"/>
          </a:blip>
          <a:stretch>
            <a:fillRect/>
          </a:stretch>
        </p:blipFill>
        <p:spPr>
          <a:xfrm>
            <a:off x="173975" y="1033794"/>
            <a:ext cx="6489738" cy="201168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FA1CFAC-A95E-472E-ABE2-A4E4AD09B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775" y="365125"/>
            <a:ext cx="11268075" cy="568325"/>
          </a:xfrm>
        </p:spPr>
        <p:txBody>
          <a:bodyPr>
            <a:noAutofit/>
          </a:bodyPr>
          <a:lstStyle/>
          <a:p>
            <a:r>
              <a:rPr lang="en-US" sz="4000" dirty="0">
                <a:solidFill>
                  <a:srgbClr val="C00000"/>
                </a:solidFill>
                <a:latin typeface="Book Antiqua" panose="02040602050305030304" pitchFamily="18" charset="0"/>
              </a:rPr>
              <a:t>Compiling a </a:t>
            </a:r>
            <a:r>
              <a:rPr lang="en-US" sz="4000" i="1" dirty="0">
                <a:solidFill>
                  <a:srgbClr val="C00000"/>
                </a:solidFill>
                <a:latin typeface="Book Antiqua" panose="02040602050305030304" pitchFamily="18" charset="0"/>
              </a:rPr>
              <a:t>while</a:t>
            </a:r>
            <a:r>
              <a:rPr lang="en-US" sz="4000" dirty="0">
                <a:solidFill>
                  <a:srgbClr val="C00000"/>
                </a:solidFill>
                <a:latin typeface="Book Antiqua" panose="02040602050305030304" pitchFamily="18" charset="0"/>
              </a:rPr>
              <a:t> Loop in C</a:t>
            </a:r>
            <a:endParaRPr lang="en-CA" sz="4000" dirty="0">
              <a:solidFill>
                <a:srgbClr val="C00000"/>
              </a:solidFill>
              <a:latin typeface="Book Antiqua" panose="0204060205030503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C01015-A51B-4396-838C-32B7CBFABB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3975" y="3145818"/>
            <a:ext cx="6870363" cy="3407161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Book Antiqua" panose="02040602050305030304" pitchFamily="18" charset="0"/>
              </a:rPr>
              <a:t>The first step is to </a:t>
            </a:r>
            <a:r>
              <a:rPr lang="en-US" sz="2400" dirty="0">
                <a:solidFill>
                  <a:srgbClr val="0070C0"/>
                </a:solidFill>
                <a:latin typeface="Book Antiqua" panose="02040602050305030304" pitchFamily="18" charset="0"/>
              </a:rPr>
              <a:t>load save[</a:t>
            </a:r>
            <a:r>
              <a:rPr lang="en-US" sz="2400" dirty="0" err="1">
                <a:solidFill>
                  <a:srgbClr val="0070C0"/>
                </a:solidFill>
                <a:latin typeface="Book Antiqua" panose="02040602050305030304" pitchFamily="18" charset="0"/>
              </a:rPr>
              <a:t>i</a:t>
            </a:r>
            <a:r>
              <a:rPr lang="en-US" sz="2400" dirty="0">
                <a:solidFill>
                  <a:srgbClr val="0070C0"/>
                </a:solidFill>
                <a:latin typeface="Book Antiqua" panose="02040602050305030304" pitchFamily="18" charset="0"/>
              </a:rPr>
              <a:t>]</a:t>
            </a:r>
            <a:r>
              <a:rPr lang="en-US" sz="2400" dirty="0">
                <a:latin typeface="Book Antiqua" panose="02040602050305030304" pitchFamily="18" charset="0"/>
              </a:rPr>
              <a:t> into a temporary register. </a:t>
            </a:r>
          </a:p>
          <a:p>
            <a:r>
              <a:rPr lang="en-US" sz="2400" dirty="0">
                <a:latin typeface="Book Antiqua" panose="02040602050305030304" pitchFamily="18" charset="0"/>
              </a:rPr>
              <a:t>Before that, we need to have its address. </a:t>
            </a:r>
          </a:p>
          <a:p>
            <a:r>
              <a:rPr lang="en-US" sz="2400" dirty="0">
                <a:latin typeface="Book Antiqua" panose="02040602050305030304" pitchFamily="18" charset="0"/>
              </a:rPr>
              <a:t>Before we can </a:t>
            </a:r>
            <a:r>
              <a:rPr lang="en-US" sz="2400" dirty="0">
                <a:solidFill>
                  <a:srgbClr val="0070C0"/>
                </a:solidFill>
                <a:latin typeface="Book Antiqua" panose="02040602050305030304" pitchFamily="18" charset="0"/>
              </a:rPr>
              <a:t>add </a:t>
            </a:r>
            <a:r>
              <a:rPr lang="en-US" sz="2400" dirty="0" err="1">
                <a:solidFill>
                  <a:srgbClr val="0070C0"/>
                </a:solidFill>
                <a:latin typeface="Book Antiqua" panose="02040602050305030304" pitchFamily="18" charset="0"/>
              </a:rPr>
              <a:t>i</a:t>
            </a:r>
            <a:r>
              <a:rPr lang="en-US" sz="2400" dirty="0">
                <a:latin typeface="Book Antiqua" panose="02040602050305030304" pitchFamily="18" charset="0"/>
              </a:rPr>
              <a:t> to the base of array save to form the address, we must multiply the index </a:t>
            </a:r>
            <a:r>
              <a:rPr lang="en-US" sz="2400" dirty="0" err="1">
                <a:solidFill>
                  <a:srgbClr val="00B0F0"/>
                </a:solidFill>
                <a:latin typeface="Book Antiqua" panose="02040602050305030304" pitchFamily="18" charset="0"/>
              </a:rPr>
              <a:t>i</a:t>
            </a:r>
            <a:r>
              <a:rPr lang="en-US" sz="2400" dirty="0">
                <a:latin typeface="Book Antiqua" panose="02040602050305030304" pitchFamily="18" charset="0"/>
              </a:rPr>
              <a:t> by 8 due to the byte addressing issue.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FAF54C-3B6F-460F-82AF-2019378D4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70969-1D9F-4E41-A1EE-4EB62BCADA54}" type="slidenum">
              <a:rPr lang="en-CA" smtClean="0"/>
              <a:t>52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30616F-7F92-482E-B926-4C016A2451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dirty="0"/>
              <a:t>@ Dr. Mahmoud S. Masadeh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B1862E-3E2F-41A5-96A1-53F7744CED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5270" y="1230810"/>
            <a:ext cx="1493949" cy="3955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C813CB0-812E-4723-B011-13F60542AC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4492" y="1084247"/>
            <a:ext cx="1468192" cy="389106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88E9BA4E-487F-4788-A0F8-6AE8BC994C92}"/>
              </a:ext>
            </a:extLst>
          </p:cNvPr>
          <p:cNvGrpSpPr/>
          <p:nvPr/>
        </p:nvGrpSpPr>
        <p:grpSpPr>
          <a:xfrm>
            <a:off x="7044338" y="1473353"/>
            <a:ext cx="4973687" cy="4599897"/>
            <a:chOff x="256755" y="3255793"/>
            <a:chExt cx="4973687" cy="3512255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190E092-5DD9-46DF-95CA-4D0C9796559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lum bright="-20000" contrast="40000"/>
            </a:blip>
            <a:stretch>
              <a:fillRect/>
            </a:stretch>
          </p:blipFill>
          <p:spPr>
            <a:xfrm>
              <a:off x="377524" y="3255793"/>
              <a:ext cx="4686534" cy="418914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65B0296D-882E-4691-B9DE-A8F319C064D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lum bright="-20000" contrast="40000"/>
            </a:blip>
            <a:stretch>
              <a:fillRect/>
            </a:stretch>
          </p:blipFill>
          <p:spPr>
            <a:xfrm>
              <a:off x="377525" y="3902351"/>
              <a:ext cx="4852917" cy="349095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BC07E327-FE35-4A58-838A-CACE9CA8998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lum bright="-20000" contrast="40000"/>
            </a:blip>
            <a:stretch>
              <a:fillRect/>
            </a:stretch>
          </p:blipFill>
          <p:spPr>
            <a:xfrm>
              <a:off x="379422" y="4459395"/>
              <a:ext cx="3891279" cy="418914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348D1D47-79CF-4CC2-8269-D2A67B46AA0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lum bright="-20000" contrast="40000"/>
            </a:blip>
            <a:stretch>
              <a:fillRect/>
            </a:stretch>
          </p:blipFill>
          <p:spPr>
            <a:xfrm>
              <a:off x="377525" y="4976613"/>
              <a:ext cx="4808121" cy="488734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CA57D7BA-32DC-4874-88D1-178599FCA92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lum bright="-20000" contrast="40000"/>
            </a:blip>
            <a:stretch>
              <a:fillRect/>
            </a:stretch>
          </p:blipFill>
          <p:spPr>
            <a:xfrm>
              <a:off x="363186" y="5533183"/>
              <a:ext cx="3331852" cy="488734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3AF6DD5D-6CA2-4782-8B6D-9ECA0D3E3C5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lum bright="-20000" contrast="40000"/>
            </a:blip>
            <a:stretch>
              <a:fillRect/>
            </a:stretch>
          </p:blipFill>
          <p:spPr>
            <a:xfrm>
              <a:off x="256755" y="6069857"/>
              <a:ext cx="3195663" cy="698191"/>
            </a:xfrm>
            <a:prstGeom prst="rect">
              <a:avLst/>
            </a:prstGeom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C4EB4346-D575-4465-9963-E364F00BAFD1}"/>
                  </a:ext>
                </a:extLst>
              </p14:cNvPr>
              <p14:cNvContentPartPr/>
              <p14:nvPr/>
            </p14:nvContentPartPr>
            <p14:xfrm>
              <a:off x="6045120" y="4019400"/>
              <a:ext cx="36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C4EB4346-D575-4465-9963-E364F00BAFD1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035760" y="4010040"/>
                <a:ext cx="19080" cy="1908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1D01756E-B701-4185-BB4E-CAF97482B6D8}"/>
              </a:ext>
            </a:extLst>
          </p:cNvPr>
          <p:cNvSpPr/>
          <p:nvPr/>
        </p:nvSpPr>
        <p:spPr>
          <a:xfrm>
            <a:off x="7150769" y="1576706"/>
            <a:ext cx="512301" cy="39559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94C5290-F539-43B5-AF6E-2A171F994AAC}"/>
              </a:ext>
            </a:extLst>
          </p:cNvPr>
          <p:cNvSpPr/>
          <p:nvPr/>
        </p:nvSpPr>
        <p:spPr>
          <a:xfrm>
            <a:off x="8068482" y="5152396"/>
            <a:ext cx="512301" cy="39559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8082870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1CFAC-A95E-472E-ABE2-A4E4AD09B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775" y="365125"/>
            <a:ext cx="11268075" cy="568325"/>
          </a:xfrm>
        </p:spPr>
        <p:txBody>
          <a:bodyPr>
            <a:noAutofit/>
          </a:bodyPr>
          <a:lstStyle/>
          <a:p>
            <a:r>
              <a:rPr lang="en-US" sz="4000" dirty="0">
                <a:solidFill>
                  <a:srgbClr val="C00000"/>
                </a:solidFill>
                <a:latin typeface="Book Antiqua" panose="02040602050305030304" pitchFamily="18" charset="0"/>
              </a:rPr>
              <a:t>More Conditional Operations</a:t>
            </a:r>
            <a:endParaRPr lang="en-CA" sz="4000" dirty="0">
              <a:solidFill>
                <a:srgbClr val="C00000"/>
              </a:solidFill>
              <a:latin typeface="Book Antiqua" panose="0204060205030503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C01015-A51B-4396-838C-32B7CBFABB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5775" y="1143000"/>
            <a:ext cx="11268075" cy="5267325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latin typeface="Book Antiqua" panose="02040602050305030304" pitchFamily="18" charset="0"/>
              </a:rPr>
              <a:t>A </a:t>
            </a:r>
            <a:r>
              <a:rPr lang="en-US" dirty="0">
                <a:solidFill>
                  <a:srgbClr val="0070C0"/>
                </a:solidFill>
                <a:latin typeface="Book Antiqua" panose="02040602050305030304" pitchFamily="18" charset="0"/>
              </a:rPr>
              <a:t>basic block </a:t>
            </a:r>
            <a:r>
              <a:rPr lang="en-US" dirty="0">
                <a:latin typeface="Book Antiqua" panose="02040602050305030304" pitchFamily="18" charset="0"/>
              </a:rPr>
              <a:t>is a sequence of instructions with</a:t>
            </a:r>
          </a:p>
          <a:p>
            <a:pPr lvl="1"/>
            <a:r>
              <a:rPr lang="en-US" dirty="0">
                <a:latin typeface="Book Antiqua" panose="02040602050305030304" pitchFamily="18" charset="0"/>
              </a:rPr>
              <a:t>No embedded branches (except at end)</a:t>
            </a:r>
          </a:p>
          <a:p>
            <a:pPr lvl="1"/>
            <a:r>
              <a:rPr lang="en-US" dirty="0">
                <a:latin typeface="Book Antiqua" panose="02040602050305030304" pitchFamily="18" charset="0"/>
              </a:rPr>
              <a:t>No branch targets (except at beginning)</a:t>
            </a:r>
          </a:p>
          <a:p>
            <a:pPr algn="l"/>
            <a:r>
              <a:rPr lang="en-US" dirty="0">
                <a:latin typeface="Book Antiqua" panose="02040602050305030304" pitchFamily="18" charset="0"/>
              </a:rPr>
              <a:t>Branch if less than (</a:t>
            </a:r>
            <a:r>
              <a:rPr lang="en-US" i="1" dirty="0" err="1">
                <a:solidFill>
                  <a:srgbClr val="0070C0"/>
                </a:solidFill>
                <a:latin typeface="Book Antiqua" panose="02040602050305030304" pitchFamily="18" charset="0"/>
              </a:rPr>
              <a:t>blt</a:t>
            </a:r>
            <a:r>
              <a:rPr lang="en-US" dirty="0">
                <a:latin typeface="Book Antiqua" panose="02040602050305030304" pitchFamily="18" charset="0"/>
              </a:rPr>
              <a:t>): </a:t>
            </a:r>
            <a:r>
              <a:rPr lang="en-US" sz="2400" dirty="0">
                <a:latin typeface="Book Antiqua" panose="02040602050305030304" pitchFamily="18" charset="0"/>
              </a:rPr>
              <a:t>branch if the value in </a:t>
            </a:r>
            <a:r>
              <a:rPr lang="en-US" sz="2400" dirty="0">
                <a:solidFill>
                  <a:srgbClr val="FF0000"/>
                </a:solidFill>
                <a:latin typeface="Book Antiqua" panose="02040602050305030304" pitchFamily="18" charset="0"/>
              </a:rPr>
              <a:t>rs1</a:t>
            </a:r>
            <a:r>
              <a:rPr lang="en-US" sz="2400" dirty="0">
                <a:latin typeface="Book Antiqua" panose="02040602050305030304" pitchFamily="18" charset="0"/>
              </a:rPr>
              <a:t> is less than the </a:t>
            </a:r>
            <a:r>
              <a:rPr lang="en-CA" sz="2400" dirty="0">
                <a:latin typeface="Book Antiqua" panose="02040602050305030304" pitchFamily="18" charset="0"/>
              </a:rPr>
              <a:t>value in </a:t>
            </a:r>
            <a:r>
              <a:rPr lang="en-CA" sz="2400" dirty="0">
                <a:solidFill>
                  <a:srgbClr val="FF0000"/>
                </a:solidFill>
                <a:latin typeface="Book Antiqua" panose="02040602050305030304" pitchFamily="18" charset="0"/>
              </a:rPr>
              <a:t>rs2</a:t>
            </a:r>
            <a:r>
              <a:rPr lang="en-CA" sz="2400" dirty="0">
                <a:latin typeface="Book Antiqua" panose="02040602050305030304" pitchFamily="18" charset="0"/>
              </a:rPr>
              <a:t>.</a:t>
            </a:r>
            <a:endParaRPr lang="en-US" sz="2400" dirty="0">
              <a:latin typeface="Book Antiqua" panose="02040602050305030304" pitchFamily="18" charset="0"/>
            </a:endParaRPr>
          </a:p>
          <a:p>
            <a:r>
              <a:rPr lang="en-US" dirty="0">
                <a:latin typeface="Book Antiqua" panose="02040602050305030304" pitchFamily="18" charset="0"/>
              </a:rPr>
              <a:t>Branch if greater than or equal </a:t>
            </a:r>
            <a:r>
              <a:rPr lang="en-CA" dirty="0">
                <a:latin typeface="Book Antiqua" panose="02040602050305030304" pitchFamily="18" charset="0"/>
              </a:rPr>
              <a:t>(</a:t>
            </a:r>
            <a:r>
              <a:rPr lang="en-CA" i="1" dirty="0" err="1">
                <a:solidFill>
                  <a:srgbClr val="0070C0"/>
                </a:solidFill>
                <a:latin typeface="Book Antiqua" panose="02040602050305030304" pitchFamily="18" charset="0"/>
              </a:rPr>
              <a:t>bge</a:t>
            </a:r>
            <a:r>
              <a:rPr lang="en-CA" dirty="0">
                <a:latin typeface="Book Antiqua" panose="02040602050305030304" pitchFamily="18" charset="0"/>
              </a:rPr>
              <a:t>): </a:t>
            </a:r>
            <a:r>
              <a:rPr lang="en-CA" sz="2600" dirty="0">
                <a:latin typeface="Book Antiqua" panose="02040602050305030304" pitchFamily="18" charset="0"/>
              </a:rPr>
              <a:t>branch </a:t>
            </a:r>
            <a:r>
              <a:rPr lang="en-US" sz="2600" dirty="0">
                <a:latin typeface="Book Antiqua" panose="02040602050305030304" pitchFamily="18" charset="0"/>
              </a:rPr>
              <a:t>if the value in </a:t>
            </a:r>
            <a:r>
              <a:rPr lang="en-US" sz="2600" dirty="0">
                <a:solidFill>
                  <a:srgbClr val="FF0000"/>
                </a:solidFill>
                <a:latin typeface="Book Antiqua" panose="02040602050305030304" pitchFamily="18" charset="0"/>
              </a:rPr>
              <a:t>rs1</a:t>
            </a:r>
            <a:r>
              <a:rPr lang="en-US" sz="2600" dirty="0">
                <a:latin typeface="Book Antiqua" panose="02040602050305030304" pitchFamily="18" charset="0"/>
              </a:rPr>
              <a:t> is at least the </a:t>
            </a:r>
            <a:r>
              <a:rPr lang="en-CA" sz="2600" dirty="0">
                <a:latin typeface="Book Antiqua" panose="02040602050305030304" pitchFamily="18" charset="0"/>
              </a:rPr>
              <a:t>value in </a:t>
            </a:r>
            <a:r>
              <a:rPr lang="en-CA" sz="2600" dirty="0">
                <a:solidFill>
                  <a:srgbClr val="FF0000"/>
                </a:solidFill>
                <a:latin typeface="Book Antiqua" panose="02040602050305030304" pitchFamily="18" charset="0"/>
              </a:rPr>
              <a:t>rs2</a:t>
            </a:r>
            <a:r>
              <a:rPr lang="en-CA" sz="2600" dirty="0">
                <a:latin typeface="Book Antiqua" panose="02040602050305030304" pitchFamily="18" charset="0"/>
              </a:rPr>
              <a:t>.</a:t>
            </a:r>
          </a:p>
          <a:p>
            <a:pPr marL="740664" indent="-283464" algn="l" rtl="0" eaLnBrk="1" fontAlgn="base" hangingPunct="1">
              <a:spcBef>
                <a:spcPts val="672"/>
              </a:spcBef>
              <a:spcAft>
                <a:spcPts val="0"/>
              </a:spcAft>
            </a:pPr>
            <a:r>
              <a:rPr lang="en-US" dirty="0">
                <a:solidFill>
                  <a:srgbClr val="0070C0"/>
                </a:solidFill>
                <a:effectLst/>
                <a:latin typeface="Book Antiqua" panose="02040602050305030304" pitchFamily="18" charset="0"/>
              </a:rPr>
              <a:t>if (a &gt; b) a += 1;</a:t>
            </a:r>
            <a:endParaRPr lang="en-CA" dirty="0">
              <a:solidFill>
                <a:srgbClr val="0070C0"/>
              </a:solidFill>
              <a:effectLst/>
              <a:latin typeface="Book Antiqua" panose="02040602050305030304" pitchFamily="18" charset="0"/>
            </a:endParaRPr>
          </a:p>
          <a:p>
            <a:pPr marL="740664" indent="-283464" algn="l" rtl="0" eaLnBrk="1" fontAlgn="base" hangingPunct="1">
              <a:spcBef>
                <a:spcPts val="672"/>
              </a:spcBef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Book Antiqua" panose="02040602050305030304" pitchFamily="18" charset="0"/>
              </a:rPr>
              <a:t>a in x22, b in x23</a:t>
            </a:r>
            <a:endParaRPr lang="en-CA" dirty="0">
              <a:effectLst/>
              <a:highlight>
                <a:srgbClr val="FFFF00"/>
              </a:highlight>
              <a:latin typeface="Book Antiqua" panose="02040602050305030304" pitchFamily="18" charset="0"/>
            </a:endParaRPr>
          </a:p>
          <a:p>
            <a:pPr marL="512064" indent="0" algn="l" rtl="0" eaLnBrk="1" fontAlgn="base" hangingPunct="1">
              <a:spcBef>
                <a:spcPts val="528"/>
              </a:spcBef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Book Antiqua" panose="02040602050305030304" pitchFamily="18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effectLst/>
                <a:latin typeface="Book Antiqua" panose="02040602050305030304" pitchFamily="18" charset="0"/>
              </a:rPr>
              <a:t>bge</a:t>
            </a:r>
            <a:r>
              <a:rPr lang="en-US" dirty="0">
                <a:solidFill>
                  <a:srgbClr val="000000"/>
                </a:solidFill>
                <a:effectLst/>
                <a:latin typeface="Book Antiqua" panose="02040602050305030304" pitchFamily="18" charset="0"/>
              </a:rPr>
              <a:t>  x23, x22, Exit       // Exit/branch if </a:t>
            </a:r>
            <a:r>
              <a:rPr lang="en-US" dirty="0">
                <a:solidFill>
                  <a:srgbClr val="000000"/>
                </a:solidFill>
                <a:effectLst/>
                <a:highlight>
                  <a:srgbClr val="00FFFF"/>
                </a:highlight>
                <a:latin typeface="Book Antiqua" panose="02040602050305030304" pitchFamily="18" charset="0"/>
              </a:rPr>
              <a:t>b &gt;= a</a:t>
            </a:r>
            <a:endParaRPr lang="en-CA" dirty="0">
              <a:effectLst/>
              <a:highlight>
                <a:srgbClr val="00FFFF"/>
              </a:highlight>
              <a:latin typeface="Book Antiqua" panose="02040602050305030304" pitchFamily="18" charset="0"/>
            </a:endParaRPr>
          </a:p>
          <a:p>
            <a:pPr marL="512064" indent="0" algn="l" rtl="0" eaLnBrk="1" fontAlgn="base" hangingPunct="1">
              <a:spcBef>
                <a:spcPts val="528"/>
              </a:spcBef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Book Antiqua" panose="02040602050305030304" pitchFamily="18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effectLst/>
                <a:latin typeface="Book Antiqua" panose="02040602050305030304" pitchFamily="18" charset="0"/>
              </a:rPr>
              <a:t>addi</a:t>
            </a:r>
            <a:r>
              <a:rPr lang="en-US" dirty="0">
                <a:solidFill>
                  <a:srgbClr val="000000"/>
                </a:solidFill>
                <a:effectLst/>
                <a:latin typeface="Book Antiqua" panose="02040602050305030304" pitchFamily="18" charset="0"/>
              </a:rPr>
              <a:t> x22, x22, 1</a:t>
            </a:r>
            <a:endParaRPr lang="en-CA" dirty="0">
              <a:effectLst/>
              <a:latin typeface="Book Antiqua" panose="02040602050305030304" pitchFamily="18" charset="0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Book Antiqua" panose="02040602050305030304" pitchFamily="18" charset="0"/>
              </a:rPr>
              <a:t>Exit:</a:t>
            </a:r>
            <a:endParaRPr lang="en-CA" dirty="0">
              <a:latin typeface="Book Antiqua" panose="02040602050305030304" pitchFamily="18" charset="0"/>
            </a:endParaRPr>
          </a:p>
          <a:p>
            <a:r>
              <a:rPr lang="en-US" dirty="0">
                <a:latin typeface="Book Antiqua" panose="02040602050305030304" pitchFamily="18" charset="0"/>
              </a:rPr>
              <a:t>Branch if less than, </a:t>
            </a:r>
            <a:r>
              <a:rPr lang="en-US" dirty="0">
                <a:solidFill>
                  <a:srgbClr val="0070C0"/>
                </a:solidFill>
                <a:latin typeface="Book Antiqua" panose="02040602050305030304" pitchFamily="18" charset="0"/>
              </a:rPr>
              <a:t>unsigned</a:t>
            </a:r>
            <a:r>
              <a:rPr lang="en-US" dirty="0">
                <a:latin typeface="Book Antiqua" panose="02040602050305030304" pitchFamily="18" charset="0"/>
              </a:rPr>
              <a:t> (</a:t>
            </a:r>
            <a:r>
              <a:rPr lang="en-US" i="1" dirty="0" err="1">
                <a:solidFill>
                  <a:srgbClr val="0070C0"/>
                </a:solidFill>
                <a:latin typeface="Book Antiqua" panose="02040602050305030304" pitchFamily="18" charset="0"/>
              </a:rPr>
              <a:t>bltu</a:t>
            </a:r>
            <a:r>
              <a:rPr lang="en-US" dirty="0">
                <a:latin typeface="Book Antiqua" panose="02040602050305030304" pitchFamily="18" charset="0"/>
              </a:rPr>
              <a:t>)</a:t>
            </a:r>
            <a:endParaRPr lang="en-CA" dirty="0">
              <a:latin typeface="Book Antiqua" panose="02040602050305030304" pitchFamily="18" charset="0"/>
            </a:endParaRPr>
          </a:p>
          <a:p>
            <a:r>
              <a:rPr lang="en-US" dirty="0">
                <a:latin typeface="Book Antiqua" panose="02040602050305030304" pitchFamily="18" charset="0"/>
              </a:rPr>
              <a:t>Branch if greater than or equal, </a:t>
            </a:r>
            <a:r>
              <a:rPr lang="en-US" dirty="0">
                <a:solidFill>
                  <a:srgbClr val="0070C0"/>
                </a:solidFill>
                <a:latin typeface="Book Antiqua" panose="02040602050305030304" pitchFamily="18" charset="0"/>
              </a:rPr>
              <a:t>unsigned</a:t>
            </a:r>
            <a:r>
              <a:rPr lang="en-US" dirty="0">
                <a:latin typeface="Book Antiqua" panose="02040602050305030304" pitchFamily="18" charset="0"/>
              </a:rPr>
              <a:t> (</a:t>
            </a:r>
            <a:r>
              <a:rPr lang="en-US" i="1" dirty="0" err="1">
                <a:solidFill>
                  <a:srgbClr val="0070C0"/>
                </a:solidFill>
                <a:latin typeface="Book Antiqua" panose="02040602050305030304" pitchFamily="18" charset="0"/>
              </a:rPr>
              <a:t>bgeu</a:t>
            </a:r>
            <a:r>
              <a:rPr lang="en-US" dirty="0">
                <a:latin typeface="Book Antiqua" panose="02040602050305030304" pitchFamily="18" charset="0"/>
              </a:rPr>
              <a:t>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FAF54C-3B6F-460F-82AF-2019378D4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70969-1D9F-4E41-A1EE-4EB62BCADA54}" type="slidenum">
              <a:rPr lang="en-CA" smtClean="0"/>
              <a:t>53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30616F-7F92-482E-B926-4C016A2451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dirty="0"/>
              <a:t>@ Dr. Mahmoud S. Masadeh</a:t>
            </a:r>
          </a:p>
        </p:txBody>
      </p:sp>
      <p:grpSp>
        <p:nvGrpSpPr>
          <p:cNvPr id="7" name="Group 4">
            <a:extLst>
              <a:ext uri="{FF2B5EF4-FFF2-40B4-BE49-F238E27FC236}">
                <a16:creationId xmlns:a16="http://schemas.microsoft.com/office/drawing/2014/main" id="{3911306A-DCBE-44B8-B8DC-C2607A7A17A9}"/>
              </a:ext>
            </a:extLst>
          </p:cNvPr>
          <p:cNvGrpSpPr>
            <a:grpSpLocks/>
          </p:cNvGrpSpPr>
          <p:nvPr/>
        </p:nvGrpSpPr>
        <p:grpSpPr bwMode="auto">
          <a:xfrm>
            <a:off x="8610600" y="1"/>
            <a:ext cx="3311525" cy="2445026"/>
            <a:chOff x="1429" y="2296"/>
            <a:chExt cx="2086" cy="1633"/>
          </a:xfrm>
        </p:grpSpPr>
        <p:sp>
          <p:nvSpPr>
            <p:cNvPr id="8" name="Rectangle 5">
              <a:extLst>
                <a:ext uri="{FF2B5EF4-FFF2-40B4-BE49-F238E27FC236}">
                  <a16:creationId xmlns:a16="http://schemas.microsoft.com/office/drawing/2014/main" id="{A8091298-4D01-491E-A34A-6CCA66F27D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91" y="2614"/>
              <a:ext cx="1270" cy="13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/>
            </a:p>
          </p:txBody>
        </p:sp>
        <p:sp>
          <p:nvSpPr>
            <p:cNvPr id="9" name="Rectangle 6">
              <a:extLst>
                <a:ext uri="{FF2B5EF4-FFF2-40B4-BE49-F238E27FC236}">
                  <a16:creationId xmlns:a16="http://schemas.microsoft.com/office/drawing/2014/main" id="{B2C23A22-885D-45C9-9714-D4D64DC92F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91" y="2750"/>
              <a:ext cx="1270" cy="13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/>
            </a:p>
          </p:txBody>
        </p:sp>
        <p:sp>
          <p:nvSpPr>
            <p:cNvPr id="10" name="Rectangle 7">
              <a:extLst>
                <a:ext uri="{FF2B5EF4-FFF2-40B4-BE49-F238E27FC236}">
                  <a16:creationId xmlns:a16="http://schemas.microsoft.com/office/drawing/2014/main" id="{8889D3F5-B658-41D9-8621-88E7F72916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91" y="2886"/>
              <a:ext cx="1270" cy="13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/>
            </a:p>
          </p:txBody>
        </p:sp>
        <p:sp>
          <p:nvSpPr>
            <p:cNvPr id="11" name="Rectangle 8">
              <a:extLst>
                <a:ext uri="{FF2B5EF4-FFF2-40B4-BE49-F238E27FC236}">
                  <a16:creationId xmlns:a16="http://schemas.microsoft.com/office/drawing/2014/main" id="{D47D27F5-A1DF-41C4-8714-679104A1EF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91" y="3022"/>
              <a:ext cx="1270" cy="13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/>
            </a:p>
          </p:txBody>
        </p:sp>
        <p:sp>
          <p:nvSpPr>
            <p:cNvPr id="12" name="Rectangle 9">
              <a:extLst>
                <a:ext uri="{FF2B5EF4-FFF2-40B4-BE49-F238E27FC236}">
                  <a16:creationId xmlns:a16="http://schemas.microsoft.com/office/drawing/2014/main" id="{B0C1DA26-614B-471B-965D-761CA0DD1A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91" y="3158"/>
              <a:ext cx="1270" cy="13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 dirty="0"/>
            </a:p>
          </p:txBody>
        </p:sp>
        <p:sp>
          <p:nvSpPr>
            <p:cNvPr id="13" name="Rectangle 10">
              <a:extLst>
                <a:ext uri="{FF2B5EF4-FFF2-40B4-BE49-F238E27FC236}">
                  <a16:creationId xmlns:a16="http://schemas.microsoft.com/office/drawing/2014/main" id="{95291C19-A1A9-47C7-B56D-F18E7C9BFA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91" y="3294"/>
              <a:ext cx="1270" cy="13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/>
            </a:p>
          </p:txBody>
        </p:sp>
        <p:sp>
          <p:nvSpPr>
            <p:cNvPr id="14" name="Rectangle 11">
              <a:extLst>
                <a:ext uri="{FF2B5EF4-FFF2-40B4-BE49-F238E27FC236}">
                  <a16:creationId xmlns:a16="http://schemas.microsoft.com/office/drawing/2014/main" id="{686F019E-34B4-4781-B969-71CF3986DD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91" y="3430"/>
              <a:ext cx="1270" cy="13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/>
            </a:p>
          </p:txBody>
        </p:sp>
        <p:sp>
          <p:nvSpPr>
            <p:cNvPr id="15" name="Line 12">
              <a:extLst>
                <a:ext uri="{FF2B5EF4-FFF2-40B4-BE49-F238E27FC236}">
                  <a16:creationId xmlns:a16="http://schemas.microsoft.com/office/drawing/2014/main" id="{396F38BE-E8C9-4B1A-815D-279B81272C2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26" y="2296"/>
              <a:ext cx="0" cy="31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16" name="Line 13">
              <a:extLst>
                <a:ext uri="{FF2B5EF4-FFF2-40B4-BE49-F238E27FC236}">
                  <a16:creationId xmlns:a16="http://schemas.microsoft.com/office/drawing/2014/main" id="{02D53696-6B12-4FDA-8AFC-F72C8253D96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26" y="2614"/>
              <a:ext cx="0" cy="90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17" name="Line 14">
              <a:extLst>
                <a:ext uri="{FF2B5EF4-FFF2-40B4-BE49-F238E27FC236}">
                  <a16:creationId xmlns:a16="http://schemas.microsoft.com/office/drawing/2014/main" id="{5AC5E96F-A507-4B81-BD7B-2746DDEDDEE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26" y="3521"/>
              <a:ext cx="0" cy="40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18" name="Line 15">
              <a:extLst>
                <a:ext uri="{FF2B5EF4-FFF2-40B4-BE49-F238E27FC236}">
                  <a16:creationId xmlns:a16="http://schemas.microsoft.com/office/drawing/2014/main" id="{E61F2AE0-BA0B-4FE3-BFFA-E091A24DFE4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26" y="3521"/>
              <a:ext cx="1089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19" name="Line 16">
              <a:extLst>
                <a:ext uri="{FF2B5EF4-FFF2-40B4-BE49-F238E27FC236}">
                  <a16:creationId xmlns:a16="http://schemas.microsoft.com/office/drawing/2014/main" id="{70296F58-EF93-4A3A-B53D-547DE691F10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29" y="2659"/>
              <a:ext cx="363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20" name="Rectangle 17">
              <a:extLst>
                <a:ext uri="{FF2B5EF4-FFF2-40B4-BE49-F238E27FC236}">
                  <a16:creationId xmlns:a16="http://schemas.microsoft.com/office/drawing/2014/main" id="{348E06A2-7F3B-42A8-8518-638C0C1EBE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91" y="2478"/>
              <a:ext cx="1270" cy="13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/>
            </a:p>
          </p:txBody>
        </p:sp>
        <p:sp>
          <p:nvSpPr>
            <p:cNvPr id="21" name="Rectangle 18">
              <a:extLst>
                <a:ext uri="{FF2B5EF4-FFF2-40B4-BE49-F238E27FC236}">
                  <a16:creationId xmlns:a16="http://schemas.microsoft.com/office/drawing/2014/main" id="{D36E7F51-480D-4701-B1BE-69C806783D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91" y="2341"/>
              <a:ext cx="1270" cy="13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/>
            </a:p>
          </p:txBody>
        </p:sp>
        <p:sp>
          <p:nvSpPr>
            <p:cNvPr id="22" name="Rectangle 19">
              <a:extLst>
                <a:ext uri="{FF2B5EF4-FFF2-40B4-BE49-F238E27FC236}">
                  <a16:creationId xmlns:a16="http://schemas.microsoft.com/office/drawing/2014/main" id="{16DF555E-F72B-4B9C-988A-CF0D0B553D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91" y="3566"/>
              <a:ext cx="1270" cy="13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/>
            </a:p>
          </p:txBody>
        </p:sp>
        <p:sp>
          <p:nvSpPr>
            <p:cNvPr id="23" name="Rectangle 20">
              <a:extLst>
                <a:ext uri="{FF2B5EF4-FFF2-40B4-BE49-F238E27FC236}">
                  <a16:creationId xmlns:a16="http://schemas.microsoft.com/office/drawing/2014/main" id="{F03C6864-4A9A-4199-BBB1-44D16A44BC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91" y="3702"/>
              <a:ext cx="1270" cy="13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27A1D701-69D8-4B2B-BCEF-E7540184B18C}"/>
              </a:ext>
            </a:extLst>
          </p:cNvPr>
          <p:cNvSpPr/>
          <p:nvPr/>
        </p:nvSpPr>
        <p:spPr>
          <a:xfrm>
            <a:off x="685800" y="3339548"/>
            <a:ext cx="7467600" cy="214685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1972F9A-CE6D-49C2-90AE-49AF3C0288FA}"/>
              </a:ext>
            </a:extLst>
          </p:cNvPr>
          <p:cNvCxnSpPr/>
          <p:nvPr/>
        </p:nvCxnSpPr>
        <p:spPr>
          <a:xfrm>
            <a:off x="6281530" y="1697894"/>
            <a:ext cx="2903745" cy="13625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053EE2C-8C4C-4E39-A269-1057AAE948BB}"/>
              </a:ext>
            </a:extLst>
          </p:cNvPr>
          <p:cNvCxnSpPr>
            <a:endCxn id="19" idx="0"/>
          </p:cNvCxnSpPr>
          <p:nvPr/>
        </p:nvCxnSpPr>
        <p:spPr>
          <a:xfrm flipV="1">
            <a:off x="6281530" y="543506"/>
            <a:ext cx="2329070" cy="156164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805233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1CFAC-A95E-472E-ABE2-A4E4AD09B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775" y="365125"/>
            <a:ext cx="11268075" cy="568325"/>
          </a:xfrm>
        </p:spPr>
        <p:txBody>
          <a:bodyPr>
            <a:noAutofit/>
          </a:bodyPr>
          <a:lstStyle/>
          <a:p>
            <a:r>
              <a:rPr lang="en-US" sz="4000" dirty="0">
                <a:solidFill>
                  <a:srgbClr val="C00000"/>
                </a:solidFill>
                <a:latin typeface="Book Antiqua" panose="02040602050305030304" pitchFamily="18" charset="0"/>
              </a:rPr>
              <a:t>More Conditional Operations</a:t>
            </a:r>
            <a:endParaRPr lang="en-CA" sz="4000" dirty="0">
              <a:solidFill>
                <a:srgbClr val="C00000"/>
              </a:solidFill>
              <a:latin typeface="Book Antiqua" panose="0204060205030503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C01015-A51B-4396-838C-32B7CBFABB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5775" y="1143000"/>
            <a:ext cx="11268075" cy="5267325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latin typeface="Book Antiqua" panose="02040602050305030304" pitchFamily="18" charset="0"/>
              </a:rPr>
              <a:t>An alternative is to </a:t>
            </a:r>
            <a:r>
              <a:rPr lang="en-US" dirty="0">
                <a:solidFill>
                  <a:srgbClr val="0070C0"/>
                </a:solidFill>
                <a:latin typeface="Book Antiqua" panose="02040602050305030304" pitchFamily="18" charset="0"/>
              </a:rPr>
              <a:t>set a register </a:t>
            </a:r>
            <a:r>
              <a:rPr lang="en-US" dirty="0">
                <a:latin typeface="Book Antiqua" panose="02040602050305030304" pitchFamily="18" charset="0"/>
              </a:rPr>
              <a:t>based upon the result of the </a:t>
            </a:r>
            <a:r>
              <a:rPr lang="en-US" dirty="0">
                <a:solidFill>
                  <a:srgbClr val="FF0000"/>
                </a:solidFill>
                <a:latin typeface="Book Antiqua" panose="02040602050305030304" pitchFamily="18" charset="0"/>
              </a:rPr>
              <a:t>comparison</a:t>
            </a:r>
            <a:r>
              <a:rPr lang="en-US" dirty="0">
                <a:latin typeface="Book Antiqua" panose="02040602050305030304" pitchFamily="18" charset="0"/>
              </a:rPr>
              <a:t>, then branch on the value in that temporary register with the </a:t>
            </a:r>
            <a:r>
              <a:rPr lang="en-US" i="1" dirty="0" err="1">
                <a:solidFill>
                  <a:srgbClr val="0070C0"/>
                </a:solidFill>
                <a:latin typeface="Book Antiqua" panose="02040602050305030304" pitchFamily="18" charset="0"/>
              </a:rPr>
              <a:t>beq</a:t>
            </a:r>
            <a:r>
              <a:rPr lang="en-US" dirty="0">
                <a:latin typeface="Book Antiqua" panose="02040602050305030304" pitchFamily="18" charset="0"/>
              </a:rPr>
              <a:t> or </a:t>
            </a:r>
            <a:r>
              <a:rPr lang="en-US" i="1" dirty="0" err="1">
                <a:solidFill>
                  <a:srgbClr val="0070C0"/>
                </a:solidFill>
                <a:latin typeface="Book Antiqua" panose="02040602050305030304" pitchFamily="18" charset="0"/>
              </a:rPr>
              <a:t>bne</a:t>
            </a:r>
            <a:r>
              <a:rPr lang="en-US" dirty="0">
                <a:latin typeface="Book Antiqua" panose="02040602050305030304" pitchFamily="18" charset="0"/>
              </a:rPr>
              <a:t> instructions. </a:t>
            </a:r>
          </a:p>
          <a:p>
            <a:pPr lvl="1"/>
            <a:r>
              <a:rPr lang="en-US" dirty="0">
                <a:latin typeface="Book Antiqua" panose="02040602050305030304" pitchFamily="18" charset="0"/>
              </a:rPr>
              <a:t>This approach, used by the </a:t>
            </a:r>
            <a:r>
              <a:rPr lang="en-US" dirty="0">
                <a:solidFill>
                  <a:srgbClr val="FF0000"/>
                </a:solidFill>
                <a:latin typeface="Book Antiqua" panose="02040602050305030304" pitchFamily="18" charset="0"/>
              </a:rPr>
              <a:t>MIPS</a:t>
            </a:r>
            <a:r>
              <a:rPr lang="en-US" dirty="0">
                <a:latin typeface="Book Antiqua" panose="02040602050305030304" pitchFamily="18" charset="0"/>
              </a:rPr>
              <a:t> instruction set, </a:t>
            </a:r>
          </a:p>
          <a:p>
            <a:pPr lvl="1"/>
            <a:r>
              <a:rPr lang="en-US" dirty="0">
                <a:latin typeface="Book Antiqua" panose="02040602050305030304" pitchFamily="18" charset="0"/>
              </a:rPr>
              <a:t>can make the processor </a:t>
            </a:r>
            <a:r>
              <a:rPr lang="en-US" dirty="0" err="1">
                <a:solidFill>
                  <a:srgbClr val="0070C0"/>
                </a:solidFill>
                <a:latin typeface="Book Antiqua" panose="02040602050305030304" pitchFamily="18" charset="0"/>
              </a:rPr>
              <a:t>datapath</a:t>
            </a:r>
            <a:r>
              <a:rPr lang="en-US" dirty="0">
                <a:latin typeface="Book Antiqua" panose="02040602050305030304" pitchFamily="18" charset="0"/>
              </a:rPr>
              <a:t> slightly </a:t>
            </a:r>
            <a:r>
              <a:rPr lang="en-US" dirty="0">
                <a:solidFill>
                  <a:srgbClr val="0070C0"/>
                </a:solidFill>
                <a:latin typeface="Book Antiqua" panose="02040602050305030304" pitchFamily="18" charset="0"/>
              </a:rPr>
              <a:t>simpler</a:t>
            </a:r>
            <a:r>
              <a:rPr lang="en-US" dirty="0">
                <a:latin typeface="Book Antiqua" panose="02040602050305030304" pitchFamily="18" charset="0"/>
              </a:rPr>
              <a:t>, </a:t>
            </a:r>
          </a:p>
          <a:p>
            <a:pPr lvl="1"/>
            <a:r>
              <a:rPr lang="en-US" dirty="0">
                <a:latin typeface="Book Antiqua" panose="02040602050305030304" pitchFamily="18" charset="0"/>
              </a:rPr>
              <a:t>but it takes </a:t>
            </a:r>
            <a:r>
              <a:rPr lang="en-US" dirty="0">
                <a:solidFill>
                  <a:srgbClr val="0070C0"/>
                </a:solidFill>
                <a:latin typeface="Book Antiqua" panose="02040602050305030304" pitchFamily="18" charset="0"/>
              </a:rPr>
              <a:t>more instructions </a:t>
            </a:r>
            <a:r>
              <a:rPr lang="en-US" dirty="0">
                <a:latin typeface="Book Antiqua" panose="02040602050305030304" pitchFamily="18" charset="0"/>
              </a:rPr>
              <a:t>to express a program.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FAF54C-3B6F-460F-82AF-2019378D4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70969-1D9F-4E41-A1EE-4EB62BCADA54}" type="slidenum">
              <a:rPr lang="en-CA" smtClean="0"/>
              <a:t>54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30616F-7F92-482E-B926-4C016A2451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dirty="0"/>
              <a:t>@ Dr. Mahmoud S. Masadeh</a:t>
            </a:r>
          </a:p>
        </p:txBody>
      </p:sp>
    </p:spTree>
    <p:extLst>
      <p:ext uri="{BB962C8B-B14F-4D97-AF65-F5344CB8AC3E}">
        <p14:creationId xmlns:p14="http://schemas.microsoft.com/office/powerpoint/2010/main" val="283737478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iagram, timeline&#10;&#10;Description automatically generated with medium confidence">
            <a:extLst>
              <a:ext uri="{FF2B5EF4-FFF2-40B4-BE49-F238E27FC236}">
                <a16:creationId xmlns:a16="http://schemas.microsoft.com/office/drawing/2014/main" id="{8B86AD14-B3D2-4821-9218-DBC1114F355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63" r="3750" b="6465"/>
          <a:stretch/>
        </p:blipFill>
        <p:spPr>
          <a:xfrm>
            <a:off x="7553084" y="3776662"/>
            <a:ext cx="4638916" cy="30175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FA1CFAC-A95E-472E-ABE2-A4E4AD09B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775" y="365125"/>
            <a:ext cx="11268075" cy="568325"/>
          </a:xfrm>
        </p:spPr>
        <p:txBody>
          <a:bodyPr>
            <a:noAutofit/>
          </a:bodyPr>
          <a:lstStyle/>
          <a:p>
            <a:r>
              <a:rPr lang="en-US" sz="4000" dirty="0">
                <a:solidFill>
                  <a:srgbClr val="C00000"/>
                </a:solidFill>
                <a:latin typeface="Book Antiqua" panose="02040602050305030304" pitchFamily="18" charset="0"/>
              </a:rPr>
              <a:t>More Conditional Operations</a:t>
            </a:r>
            <a:endParaRPr lang="en-CA" sz="4000" dirty="0">
              <a:solidFill>
                <a:srgbClr val="C00000"/>
              </a:solidFill>
              <a:latin typeface="Book Antiqua" panose="0204060205030503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C01015-A51B-4396-838C-32B7CBFABB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5775" y="1143000"/>
            <a:ext cx="11268075" cy="5267325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latin typeface="Book Antiqua" panose="02040602050305030304" pitchFamily="18" charset="0"/>
              </a:rPr>
              <a:t>Another alternative, used by </a:t>
            </a:r>
            <a:r>
              <a:rPr lang="en-US" dirty="0">
                <a:solidFill>
                  <a:srgbClr val="0070C0"/>
                </a:solidFill>
                <a:latin typeface="Book Antiqua" panose="02040602050305030304" pitchFamily="18" charset="0"/>
              </a:rPr>
              <a:t>ARM’s</a:t>
            </a:r>
            <a:r>
              <a:rPr lang="en-US" dirty="0">
                <a:latin typeface="Book Antiqua" panose="02040602050305030304" pitchFamily="18" charset="0"/>
              </a:rPr>
              <a:t> instruction sets, is to keep </a:t>
            </a:r>
            <a:r>
              <a:rPr lang="en-US" dirty="0">
                <a:solidFill>
                  <a:srgbClr val="0070C0"/>
                </a:solidFill>
                <a:latin typeface="Book Antiqua" panose="02040602050305030304" pitchFamily="18" charset="0"/>
              </a:rPr>
              <a:t>extra bits </a:t>
            </a:r>
            <a:r>
              <a:rPr lang="en-US" dirty="0">
                <a:latin typeface="Book Antiqua" panose="02040602050305030304" pitchFamily="18" charset="0"/>
              </a:rPr>
              <a:t>that record what occurred during an instruction. </a:t>
            </a:r>
          </a:p>
          <a:p>
            <a:pPr algn="l"/>
            <a:r>
              <a:rPr lang="en-US" dirty="0">
                <a:latin typeface="Book Antiqua" panose="02040602050305030304" pitchFamily="18" charset="0"/>
              </a:rPr>
              <a:t>These additional bits, called </a:t>
            </a:r>
            <a:r>
              <a:rPr lang="en-US" i="1" dirty="0">
                <a:solidFill>
                  <a:srgbClr val="0070C0"/>
                </a:solidFill>
                <a:latin typeface="Book Antiqua" panose="02040602050305030304" pitchFamily="18" charset="0"/>
              </a:rPr>
              <a:t>condition codes </a:t>
            </a:r>
            <a:r>
              <a:rPr lang="en-US" dirty="0">
                <a:latin typeface="Book Antiqua" panose="02040602050305030304" pitchFamily="18" charset="0"/>
              </a:rPr>
              <a:t>or </a:t>
            </a:r>
            <a:r>
              <a:rPr lang="en-US" i="1" dirty="0">
                <a:solidFill>
                  <a:srgbClr val="0070C0"/>
                </a:solidFill>
                <a:latin typeface="Book Antiqua" panose="02040602050305030304" pitchFamily="18" charset="0"/>
              </a:rPr>
              <a:t>flags</a:t>
            </a:r>
            <a:r>
              <a:rPr lang="en-US" dirty="0">
                <a:latin typeface="Book Antiqua" panose="02040602050305030304" pitchFamily="18" charset="0"/>
              </a:rPr>
              <a:t>, indicate, for example, if the result of an arithmetic operation was </a:t>
            </a:r>
            <a:r>
              <a:rPr lang="en-US" i="1" dirty="0">
                <a:solidFill>
                  <a:srgbClr val="0070C0"/>
                </a:solidFill>
                <a:latin typeface="Book Antiqua" panose="02040602050305030304" pitchFamily="18" charset="0"/>
              </a:rPr>
              <a:t>negative</a:t>
            </a:r>
            <a:r>
              <a:rPr lang="en-US" dirty="0">
                <a:latin typeface="Book Antiqua" panose="02040602050305030304" pitchFamily="18" charset="0"/>
              </a:rPr>
              <a:t>, or </a:t>
            </a:r>
            <a:r>
              <a:rPr lang="en-US" i="1" dirty="0">
                <a:solidFill>
                  <a:srgbClr val="0070C0"/>
                </a:solidFill>
                <a:latin typeface="Book Antiqua" panose="02040602050305030304" pitchFamily="18" charset="0"/>
              </a:rPr>
              <a:t>zero</a:t>
            </a:r>
            <a:r>
              <a:rPr lang="en-US" dirty="0">
                <a:latin typeface="Book Antiqua" panose="02040602050305030304" pitchFamily="18" charset="0"/>
              </a:rPr>
              <a:t>, or resulted in </a:t>
            </a:r>
            <a:r>
              <a:rPr lang="en-US" i="1" dirty="0">
                <a:solidFill>
                  <a:srgbClr val="0070C0"/>
                </a:solidFill>
                <a:latin typeface="Book Antiqua" panose="02040602050305030304" pitchFamily="18" charset="0"/>
              </a:rPr>
              <a:t>overflow</a:t>
            </a:r>
            <a:r>
              <a:rPr lang="en-US" dirty="0">
                <a:latin typeface="Book Antiqua" panose="02040602050305030304" pitchFamily="18" charset="0"/>
              </a:rPr>
              <a:t>. </a:t>
            </a:r>
          </a:p>
          <a:p>
            <a:pPr algn="l"/>
            <a:r>
              <a:rPr lang="en-US" dirty="0">
                <a:latin typeface="Book Antiqua" panose="02040602050305030304" pitchFamily="18" charset="0"/>
              </a:rPr>
              <a:t>Then, conditional branches use combinations of these condition codes to </a:t>
            </a:r>
            <a:r>
              <a:rPr lang="en-CA" dirty="0">
                <a:latin typeface="Book Antiqua" panose="02040602050305030304" pitchFamily="18" charset="0"/>
              </a:rPr>
              <a:t>perform the desired test.</a:t>
            </a:r>
          </a:p>
          <a:p>
            <a:pPr algn="l"/>
            <a:r>
              <a:rPr lang="en-US" dirty="0">
                <a:latin typeface="Book Antiqua" panose="02040602050305030304" pitchFamily="18" charset="0"/>
              </a:rPr>
              <a:t>One downside to condition codes is that:</a:t>
            </a:r>
          </a:p>
          <a:p>
            <a:pPr lvl="1"/>
            <a:r>
              <a:rPr lang="en-US" dirty="0">
                <a:latin typeface="Book Antiqua" panose="02040602050305030304" pitchFamily="18" charset="0"/>
              </a:rPr>
              <a:t> if many instructions always set them, it will </a:t>
            </a:r>
          </a:p>
          <a:p>
            <a:pPr marL="457200" lvl="1" indent="0">
              <a:buNone/>
            </a:pPr>
            <a:r>
              <a:rPr lang="en-US" dirty="0">
                <a:latin typeface="Book Antiqua" panose="02040602050305030304" pitchFamily="18" charset="0"/>
              </a:rPr>
              <a:t>    create dependencies that will make it </a:t>
            </a:r>
            <a:r>
              <a:rPr lang="en-US" dirty="0">
                <a:solidFill>
                  <a:srgbClr val="0070C0"/>
                </a:solidFill>
                <a:latin typeface="Book Antiqua" panose="02040602050305030304" pitchFamily="18" charset="0"/>
              </a:rPr>
              <a:t>difficult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0070C0"/>
                </a:solidFill>
                <a:latin typeface="Book Antiqua" panose="02040602050305030304" pitchFamily="18" charset="0"/>
              </a:rPr>
              <a:t>     for pipelined </a:t>
            </a:r>
            <a:r>
              <a:rPr lang="en-US" dirty="0">
                <a:latin typeface="Book Antiqua" panose="02040602050305030304" pitchFamily="18" charset="0"/>
              </a:rPr>
              <a:t>execution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FAF54C-3B6F-460F-82AF-2019378D4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70969-1D9F-4E41-A1EE-4EB62BCADA54}" type="slidenum">
              <a:rPr lang="en-CA" smtClean="0"/>
              <a:t>55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30616F-7F92-482E-B926-4C016A2451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dirty="0"/>
              <a:t>@ Dr. Mahmoud S. Masadeh</a:t>
            </a:r>
          </a:p>
        </p:txBody>
      </p:sp>
    </p:spTree>
    <p:extLst>
      <p:ext uri="{BB962C8B-B14F-4D97-AF65-F5344CB8AC3E}">
        <p14:creationId xmlns:p14="http://schemas.microsoft.com/office/powerpoint/2010/main" val="195901285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1CFAC-A95E-472E-ABE2-A4E4AD09B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775" y="365125"/>
            <a:ext cx="11268075" cy="568325"/>
          </a:xfrm>
        </p:spPr>
        <p:txBody>
          <a:bodyPr>
            <a:noAutofit/>
          </a:bodyPr>
          <a:lstStyle/>
          <a:p>
            <a:r>
              <a:rPr lang="en-US" sz="4000" dirty="0">
                <a:solidFill>
                  <a:srgbClr val="C00000"/>
                </a:solidFill>
                <a:latin typeface="Book Antiqua" panose="02040602050305030304" pitchFamily="18" charset="0"/>
              </a:rPr>
              <a:t>Signed vs. Unsigned</a:t>
            </a:r>
            <a:endParaRPr lang="en-CA" sz="4000" dirty="0">
              <a:solidFill>
                <a:srgbClr val="C00000"/>
              </a:solidFill>
              <a:latin typeface="Book Antiqua" panose="0204060205030503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C01015-A51B-4396-838C-32B7CBFABB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5775" y="1143000"/>
            <a:ext cx="11268075" cy="5267325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latin typeface="Book Antiqua" panose="02040602050305030304" pitchFamily="18" charset="0"/>
              </a:rPr>
              <a:t>Signed comparison: </a:t>
            </a:r>
            <a:r>
              <a:rPr lang="en-US" dirty="0" err="1">
                <a:latin typeface="Book Antiqua" panose="02040602050305030304" pitchFamily="18" charset="0"/>
              </a:rPr>
              <a:t>blt</a:t>
            </a:r>
            <a:r>
              <a:rPr lang="en-US" dirty="0">
                <a:latin typeface="Book Antiqua" panose="02040602050305030304" pitchFamily="18" charset="0"/>
              </a:rPr>
              <a:t>, </a:t>
            </a:r>
            <a:r>
              <a:rPr lang="en-US" dirty="0" err="1">
                <a:latin typeface="Book Antiqua" panose="02040602050305030304" pitchFamily="18" charset="0"/>
              </a:rPr>
              <a:t>bge</a:t>
            </a:r>
            <a:endParaRPr lang="en-US" dirty="0">
              <a:latin typeface="Book Antiqua" panose="02040602050305030304" pitchFamily="18" charset="0"/>
            </a:endParaRPr>
          </a:p>
          <a:p>
            <a:pPr algn="l"/>
            <a:r>
              <a:rPr lang="en-US" dirty="0">
                <a:latin typeface="Book Antiqua" panose="02040602050305030304" pitchFamily="18" charset="0"/>
              </a:rPr>
              <a:t>Unsigned comparison: </a:t>
            </a:r>
            <a:r>
              <a:rPr lang="en-US" dirty="0" err="1">
                <a:latin typeface="Book Antiqua" panose="02040602050305030304" pitchFamily="18" charset="0"/>
              </a:rPr>
              <a:t>bltu</a:t>
            </a:r>
            <a:r>
              <a:rPr lang="en-US" dirty="0">
                <a:latin typeface="Book Antiqua" panose="02040602050305030304" pitchFamily="18" charset="0"/>
              </a:rPr>
              <a:t>, </a:t>
            </a:r>
            <a:r>
              <a:rPr lang="en-US" dirty="0" err="1">
                <a:latin typeface="Book Antiqua" panose="02040602050305030304" pitchFamily="18" charset="0"/>
              </a:rPr>
              <a:t>bgeu</a:t>
            </a:r>
            <a:endParaRPr lang="en-US" dirty="0">
              <a:latin typeface="Book Antiqua" panose="02040602050305030304" pitchFamily="18" charset="0"/>
            </a:endParaRPr>
          </a:p>
          <a:p>
            <a:pPr algn="l"/>
            <a:r>
              <a:rPr lang="en-US" dirty="0">
                <a:latin typeface="Book Antiqua" panose="02040602050305030304" pitchFamily="18" charset="0"/>
              </a:rPr>
              <a:t>Example</a:t>
            </a:r>
          </a:p>
          <a:p>
            <a:pPr lvl="1"/>
            <a:r>
              <a:rPr lang="en-US" dirty="0">
                <a:latin typeface="Book Antiqua" panose="02040602050305030304" pitchFamily="18" charset="0"/>
              </a:rPr>
              <a:t>x22 = 1111 1111 1111 1111 1111 1111 1111 1111</a:t>
            </a:r>
          </a:p>
          <a:p>
            <a:pPr lvl="1"/>
            <a:r>
              <a:rPr lang="en-US" dirty="0">
                <a:latin typeface="Book Antiqua" panose="02040602050305030304" pitchFamily="18" charset="0"/>
              </a:rPr>
              <a:t>x23 = 0000 0000 0000 0000 0000 0000 0000 0001</a:t>
            </a:r>
          </a:p>
          <a:p>
            <a:pPr algn="l"/>
            <a:r>
              <a:rPr lang="en-US" dirty="0">
                <a:latin typeface="Book Antiqua" panose="02040602050305030304" pitchFamily="18" charset="0"/>
              </a:rPr>
              <a:t>x22 &lt; x23 // signed</a:t>
            </a:r>
          </a:p>
          <a:p>
            <a:pPr algn="l"/>
            <a:r>
              <a:rPr lang="en-US" dirty="0">
                <a:latin typeface="Book Antiqua" panose="02040602050305030304" pitchFamily="18" charset="0"/>
              </a:rPr>
              <a:t>–1 &lt; +1</a:t>
            </a:r>
          </a:p>
          <a:p>
            <a:pPr algn="l"/>
            <a:endParaRPr lang="en-US" dirty="0">
              <a:latin typeface="Book Antiqua" panose="02040602050305030304" pitchFamily="18" charset="0"/>
            </a:endParaRPr>
          </a:p>
          <a:p>
            <a:pPr algn="l"/>
            <a:r>
              <a:rPr lang="en-US" dirty="0">
                <a:latin typeface="Book Antiqua" panose="02040602050305030304" pitchFamily="18" charset="0"/>
              </a:rPr>
              <a:t>x22 &gt; x23 // unsigned</a:t>
            </a:r>
          </a:p>
          <a:p>
            <a:pPr algn="l"/>
            <a:r>
              <a:rPr lang="en-US" dirty="0">
                <a:latin typeface="Book Antiqua" panose="02040602050305030304" pitchFamily="18" charset="0"/>
              </a:rPr>
              <a:t>+4,294,967,295 &gt; +1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FAF54C-3B6F-460F-82AF-2019378D4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70969-1D9F-4E41-A1EE-4EB62BCADA54}" type="slidenum">
              <a:rPr lang="en-CA" smtClean="0"/>
              <a:t>56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30616F-7F92-482E-B926-4C016A2451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dirty="0"/>
              <a:t>@ Dr. Mahmoud S. Masadeh</a:t>
            </a:r>
          </a:p>
        </p:txBody>
      </p:sp>
    </p:spTree>
    <p:extLst>
      <p:ext uri="{BB962C8B-B14F-4D97-AF65-F5344CB8AC3E}">
        <p14:creationId xmlns:p14="http://schemas.microsoft.com/office/powerpoint/2010/main" val="144697420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1CFAC-A95E-472E-ABE2-A4E4AD09B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775" y="365125"/>
            <a:ext cx="11268075" cy="568325"/>
          </a:xfrm>
        </p:spPr>
        <p:txBody>
          <a:bodyPr>
            <a:noAutofit/>
          </a:bodyPr>
          <a:lstStyle/>
          <a:p>
            <a:r>
              <a:rPr lang="en-US" sz="4000" dirty="0">
                <a:solidFill>
                  <a:srgbClr val="C00000"/>
                </a:solidFill>
                <a:latin typeface="Book Antiqua" panose="02040602050305030304" pitchFamily="18" charset="0"/>
              </a:rPr>
              <a:t>Bounds Check Shortcut</a:t>
            </a:r>
            <a:endParaRPr lang="en-CA" sz="4000" dirty="0">
              <a:solidFill>
                <a:srgbClr val="C00000"/>
              </a:solidFill>
              <a:latin typeface="Book Antiqua" panose="0204060205030503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FAF54C-3B6F-460F-82AF-2019378D4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70969-1D9F-4E41-A1EE-4EB62BCADA54}" type="slidenum">
              <a:rPr lang="en-CA" smtClean="0"/>
              <a:t>57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30616F-7F92-482E-B926-4C016A2451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dirty="0"/>
              <a:t>@ Dr. Mahmoud S. Masadeh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2FBB483-DE34-4653-90F0-140C36931A3D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-20000" contrast="40000"/>
          </a:blip>
          <a:stretch>
            <a:fillRect/>
          </a:stretch>
        </p:blipFill>
        <p:spPr>
          <a:xfrm>
            <a:off x="1413300" y="3583305"/>
            <a:ext cx="9413023" cy="28346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2A1EFED-51A8-4FED-AD79-C186C343AF66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-20000" contrast="40000"/>
          </a:blip>
          <a:stretch>
            <a:fillRect/>
          </a:stretch>
        </p:blipFill>
        <p:spPr>
          <a:xfrm>
            <a:off x="560299" y="1084580"/>
            <a:ext cx="11119026" cy="256032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AD7C459-B2B6-4563-8C3A-433F0ADFE996}"/>
              </a:ext>
            </a:extLst>
          </p:cNvPr>
          <p:cNvCxnSpPr>
            <a:cxnSpLocks/>
          </p:cNvCxnSpPr>
          <p:nvPr/>
        </p:nvCxnSpPr>
        <p:spPr>
          <a:xfrm>
            <a:off x="5794513" y="1875934"/>
            <a:ext cx="352859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9C18749-66B1-4477-AD32-D162DD77C347}"/>
              </a:ext>
            </a:extLst>
          </p:cNvPr>
          <p:cNvCxnSpPr>
            <a:cxnSpLocks/>
          </p:cNvCxnSpPr>
          <p:nvPr/>
        </p:nvCxnSpPr>
        <p:spPr>
          <a:xfrm>
            <a:off x="6320707" y="1511499"/>
            <a:ext cx="122309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492659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1CFAC-A95E-472E-ABE2-A4E4AD09B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775" y="365125"/>
            <a:ext cx="11268075" cy="568325"/>
          </a:xfrm>
        </p:spPr>
        <p:txBody>
          <a:bodyPr>
            <a:noAutofit/>
          </a:bodyPr>
          <a:lstStyle/>
          <a:p>
            <a:r>
              <a:rPr lang="en-US" sz="4000" dirty="0">
                <a:solidFill>
                  <a:srgbClr val="C00000"/>
                </a:solidFill>
                <a:latin typeface="Book Antiqua" panose="02040602050305030304" pitchFamily="18" charset="0"/>
              </a:rPr>
              <a:t>Bounds Check Shortcut</a:t>
            </a:r>
            <a:endParaRPr lang="en-CA" sz="4000" dirty="0">
              <a:solidFill>
                <a:srgbClr val="C00000"/>
              </a:solidFill>
              <a:latin typeface="Book Antiqua" panose="0204060205030503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FAF54C-3B6F-460F-82AF-2019378D4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70969-1D9F-4E41-A1EE-4EB62BCADA54}" type="slidenum">
              <a:rPr lang="en-CA" smtClean="0"/>
              <a:t>58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30616F-7F92-482E-B926-4C016A2451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dirty="0"/>
              <a:t>@ Dr. Mahmoud S. Masadeh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06E1ADF7-267C-4E20-ABA8-5A8427BB0D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3376" y="1055061"/>
            <a:ext cx="11191218" cy="1384995"/>
          </a:xfrm>
          <a:prstGeom prst="rect">
            <a:avLst/>
          </a:prstGeom>
          <a:solidFill>
            <a:srgbClr val="F9F2F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800" dirty="0">
                <a:latin typeface="Book Antiqua" panose="02040602050305030304" pitchFamily="18" charset="0"/>
              </a:rPr>
              <a:t>The </a:t>
            </a:r>
            <a:r>
              <a:rPr lang="en-US" altLang="en-US" sz="2800" dirty="0" err="1">
                <a:solidFill>
                  <a:srgbClr val="FF0000"/>
                </a:solidFill>
                <a:latin typeface="Book Antiqua" panose="02040602050305030304" pitchFamily="18" charset="0"/>
              </a:rPr>
              <a:t>ArrayIndexOutOfBounds</a:t>
            </a:r>
            <a:r>
              <a:rPr lang="en-US" altLang="en-US" sz="2800" dirty="0">
                <a:latin typeface="Book Antiqua" panose="02040602050305030304" pitchFamily="18" charset="0"/>
              </a:rPr>
              <a:t> exception is thrown if a program tries to access an array index that is negative, greater than, or equal to the length of the array. </a:t>
            </a:r>
          </a:p>
        </p:txBody>
      </p:sp>
      <p:pic>
        <p:nvPicPr>
          <p:cNvPr id="10" name="Picture 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360BF4C-BF37-4CA7-9314-40751520BD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67" t="22519" r="31999" b="51555"/>
          <a:stretch/>
        </p:blipFill>
        <p:spPr>
          <a:xfrm>
            <a:off x="3143011" y="3608379"/>
            <a:ext cx="5467589" cy="219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06394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1CFAC-A95E-472E-ABE2-A4E4AD09B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775" y="365125"/>
            <a:ext cx="11268075" cy="568325"/>
          </a:xfrm>
        </p:spPr>
        <p:txBody>
          <a:bodyPr>
            <a:noAutofit/>
          </a:bodyPr>
          <a:lstStyle/>
          <a:p>
            <a:r>
              <a:rPr lang="en-US" sz="4000" dirty="0">
                <a:solidFill>
                  <a:srgbClr val="C00000"/>
                </a:solidFill>
                <a:latin typeface="Book Antiqua" panose="02040602050305030304" pitchFamily="18" charset="0"/>
              </a:rPr>
              <a:t>Case/Switch Statement</a:t>
            </a:r>
            <a:endParaRPr lang="en-CA" sz="4000" dirty="0">
              <a:solidFill>
                <a:srgbClr val="C00000"/>
              </a:solidFill>
              <a:latin typeface="Book Antiqua" panose="0204060205030503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C01015-A51B-4396-838C-32B7CBFABB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5775" y="1143000"/>
            <a:ext cx="11268075" cy="5267325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latin typeface="Book Antiqua" panose="02040602050305030304" pitchFamily="18" charset="0"/>
              </a:rPr>
              <a:t>Most programming languages have a </a:t>
            </a:r>
            <a:r>
              <a:rPr lang="en-US" dirty="0">
                <a:solidFill>
                  <a:srgbClr val="0070C0"/>
                </a:solidFill>
                <a:latin typeface="Book Antiqua" panose="02040602050305030304" pitchFamily="18" charset="0"/>
              </a:rPr>
              <a:t>case</a:t>
            </a:r>
            <a:r>
              <a:rPr lang="en-US" dirty="0">
                <a:latin typeface="Book Antiqua" panose="02040602050305030304" pitchFamily="18" charset="0"/>
              </a:rPr>
              <a:t> or </a:t>
            </a:r>
            <a:r>
              <a:rPr lang="en-US" dirty="0">
                <a:solidFill>
                  <a:srgbClr val="0070C0"/>
                </a:solidFill>
                <a:latin typeface="Book Antiqua" panose="02040602050305030304" pitchFamily="18" charset="0"/>
              </a:rPr>
              <a:t>switch</a:t>
            </a:r>
            <a:r>
              <a:rPr lang="en-US" dirty="0">
                <a:latin typeface="Book Antiqua" panose="02040602050305030304" pitchFamily="18" charset="0"/>
              </a:rPr>
              <a:t> statement that allows the programmer to select one of many alternatives depending on a single value.</a:t>
            </a:r>
          </a:p>
          <a:p>
            <a:r>
              <a:rPr lang="en-CA" dirty="0">
                <a:latin typeface="Book Antiqua" panose="02040602050305030304" pitchFamily="18" charset="0"/>
              </a:rPr>
              <a:t>The </a:t>
            </a:r>
            <a:r>
              <a:rPr lang="en-US" dirty="0">
                <a:latin typeface="Book Antiqua" panose="02040602050305030304" pitchFamily="18" charset="0"/>
              </a:rPr>
              <a:t>simplest way to implement </a:t>
            </a:r>
            <a:r>
              <a:rPr lang="en-US" dirty="0">
                <a:solidFill>
                  <a:srgbClr val="0070C0"/>
                </a:solidFill>
                <a:latin typeface="Book Antiqua" panose="02040602050305030304" pitchFamily="18" charset="0"/>
              </a:rPr>
              <a:t>switch</a:t>
            </a:r>
            <a:r>
              <a:rPr lang="en-US" dirty="0">
                <a:latin typeface="Book Antiqua" panose="02040602050305030304" pitchFamily="18" charset="0"/>
              </a:rPr>
              <a:t> is via a sequence of conditional tests, turning the switch statement into a chain of </a:t>
            </a:r>
            <a:r>
              <a:rPr lang="en-US" i="1" dirty="0">
                <a:solidFill>
                  <a:srgbClr val="0070C0"/>
                </a:solidFill>
                <a:latin typeface="Book Antiqua" panose="02040602050305030304" pitchFamily="18" charset="0"/>
              </a:rPr>
              <a:t>if-then-else</a:t>
            </a:r>
            <a:r>
              <a:rPr lang="en-US" dirty="0">
                <a:latin typeface="Book Antiqua" panose="02040602050305030304" pitchFamily="18" charset="0"/>
              </a:rPr>
              <a:t> statements.</a:t>
            </a:r>
          </a:p>
          <a:p>
            <a:r>
              <a:rPr lang="en-US" dirty="0">
                <a:latin typeface="Book Antiqua" panose="02040602050305030304" pitchFamily="18" charset="0"/>
              </a:rPr>
              <a:t>Sometimes the </a:t>
            </a:r>
            <a:r>
              <a:rPr lang="en-US" dirty="0">
                <a:solidFill>
                  <a:srgbClr val="0070C0"/>
                </a:solidFill>
                <a:latin typeface="Book Antiqua" panose="02040602050305030304" pitchFamily="18" charset="0"/>
              </a:rPr>
              <a:t>alternatives</a:t>
            </a:r>
            <a:r>
              <a:rPr lang="en-US" dirty="0">
                <a:latin typeface="Book Antiqua" panose="02040602050305030304" pitchFamily="18" charset="0"/>
              </a:rPr>
              <a:t> may be encoded as a table of addresses of alternative instruction sequences, called a </a:t>
            </a:r>
            <a:r>
              <a:rPr lang="en-US" i="1" dirty="0">
                <a:solidFill>
                  <a:srgbClr val="0070C0"/>
                </a:solidFill>
                <a:latin typeface="Book Antiqua" panose="02040602050305030304" pitchFamily="18" charset="0"/>
              </a:rPr>
              <a:t>branch address table </a:t>
            </a:r>
            <a:r>
              <a:rPr lang="en-US" dirty="0">
                <a:latin typeface="Book Antiqua" panose="02040602050305030304" pitchFamily="18" charset="0"/>
              </a:rPr>
              <a:t>or </a:t>
            </a:r>
            <a:r>
              <a:rPr lang="en-US" i="1" dirty="0">
                <a:solidFill>
                  <a:srgbClr val="0070C0"/>
                </a:solidFill>
                <a:latin typeface="Book Antiqua" panose="02040602050305030304" pitchFamily="18" charset="0"/>
              </a:rPr>
              <a:t>branch table/ jump table</a:t>
            </a:r>
            <a:r>
              <a:rPr lang="en-US" dirty="0">
                <a:latin typeface="Book Antiqua" panose="02040602050305030304" pitchFamily="18" charset="0"/>
              </a:rPr>
              <a:t>, and the program needs only to index into the table and then branch </a:t>
            </a:r>
            <a:r>
              <a:rPr lang="en-CA" dirty="0">
                <a:latin typeface="Book Antiqua" panose="02040602050305030304" pitchFamily="18" charset="0"/>
              </a:rPr>
              <a:t>to the appropriate sequence.</a:t>
            </a:r>
          </a:p>
          <a:p>
            <a:pPr algn="l"/>
            <a:endParaRPr lang="en-US" dirty="0">
              <a:latin typeface="Book Antiqua" panose="0204060205030503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FAF54C-3B6F-460F-82AF-2019378D4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70969-1D9F-4E41-A1EE-4EB62BCADA54}" type="slidenum">
              <a:rPr lang="en-CA" smtClean="0"/>
              <a:t>59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30616F-7F92-482E-B926-4C016A2451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dirty="0"/>
              <a:t>@ Dr. Mahmoud S. Masadeh</a:t>
            </a:r>
          </a:p>
        </p:txBody>
      </p:sp>
    </p:spTree>
    <p:extLst>
      <p:ext uri="{BB962C8B-B14F-4D97-AF65-F5344CB8AC3E}">
        <p14:creationId xmlns:p14="http://schemas.microsoft.com/office/powerpoint/2010/main" val="19502465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2F735A3C-6A34-46B7-B61B-E3BBA7902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775" y="365125"/>
            <a:ext cx="11268075" cy="568325"/>
          </a:xfrm>
        </p:spPr>
        <p:txBody>
          <a:bodyPr>
            <a:noAutofit/>
          </a:bodyPr>
          <a:lstStyle/>
          <a:p>
            <a:r>
              <a:rPr lang="en-US" sz="3600" dirty="0">
                <a:solidFill>
                  <a:srgbClr val="C00000"/>
                </a:solidFill>
                <a:latin typeface="Book Antiqua" panose="02040602050305030304" pitchFamily="18" charset="0"/>
              </a:rPr>
              <a:t>The development history of Intel family of processors</a:t>
            </a:r>
            <a:endParaRPr lang="en-CA" sz="3600" dirty="0">
              <a:solidFill>
                <a:srgbClr val="C00000"/>
              </a:solidFill>
              <a:latin typeface="Book Antiqua" panose="02040602050305030304" pitchFamily="18" charset="0"/>
            </a:endParaRP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41601CC5-3667-4AAC-BA89-F79FFD7C75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70969-1D9F-4E41-A1EE-4EB62BCADA54}" type="slidenum">
              <a:rPr lang="en-CA" smtClean="0"/>
              <a:t>6</a:t>
            </a:fld>
            <a:endParaRPr lang="en-CA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94AA3ACE-5FE1-4146-89FC-6FCF85433A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@ Dr. Mahmoud S. Masadeh</a:t>
            </a:r>
          </a:p>
        </p:txBody>
      </p:sp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2178469F-AD9E-4A5B-9ADA-A3A4C68716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61"/>
          <a:stretch/>
        </p:blipFill>
        <p:spPr>
          <a:xfrm>
            <a:off x="3912268" y="920114"/>
            <a:ext cx="7882128" cy="3146452"/>
          </a:xfrm>
          <a:prstGeom prst="rect">
            <a:avLst/>
          </a:prstGeom>
        </p:spPr>
      </p:pic>
      <p:pic>
        <p:nvPicPr>
          <p:cNvPr id="8" name="Picture 7" descr="Table&#10;&#10;Description automatically generated">
            <a:extLst>
              <a:ext uri="{FF2B5EF4-FFF2-40B4-BE49-F238E27FC236}">
                <a16:creationId xmlns:a16="http://schemas.microsoft.com/office/drawing/2014/main" id="{9EF31B17-268F-4078-8061-FD0EA300EC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2268" y="4029074"/>
            <a:ext cx="7887400" cy="17373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7D14C2F-EC57-4DB0-AC32-82B8A274C3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756" y="933450"/>
            <a:ext cx="2011680" cy="1131570"/>
          </a:xfrm>
          <a:prstGeom prst="rect">
            <a:avLst/>
          </a:prstGeom>
        </p:spPr>
      </p:pic>
      <p:pic>
        <p:nvPicPr>
          <p:cNvPr id="9" name="Picture 8" descr="A close-up of a computer chip&#10;&#10;Description automatically generated with low confidence">
            <a:extLst>
              <a:ext uri="{FF2B5EF4-FFF2-40B4-BE49-F238E27FC236}">
                <a16:creationId xmlns:a16="http://schemas.microsoft.com/office/drawing/2014/main" id="{90F3B664-5BFC-4F55-8251-A7B6C3E755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1760" y="2091690"/>
            <a:ext cx="2377440" cy="1337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15185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50C6949-2A65-4485-B712-423967D402C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26" b="28296"/>
          <a:stretch/>
        </p:blipFill>
        <p:spPr>
          <a:xfrm>
            <a:off x="3725905" y="2981264"/>
            <a:ext cx="7772400" cy="374021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FA1CFAC-A95E-472E-ABE2-A4E4AD09B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775" y="365125"/>
            <a:ext cx="11268075" cy="568325"/>
          </a:xfrm>
        </p:spPr>
        <p:txBody>
          <a:bodyPr>
            <a:noAutofit/>
          </a:bodyPr>
          <a:lstStyle/>
          <a:p>
            <a:r>
              <a:rPr lang="en-US" sz="4000" dirty="0">
                <a:solidFill>
                  <a:srgbClr val="C00000"/>
                </a:solidFill>
                <a:latin typeface="Book Antiqua" panose="02040602050305030304" pitchFamily="18" charset="0"/>
              </a:rPr>
              <a:t>Case/Switch Statement</a:t>
            </a:r>
            <a:endParaRPr lang="en-CA" sz="4000" dirty="0">
              <a:solidFill>
                <a:srgbClr val="C00000"/>
              </a:solidFill>
              <a:latin typeface="Book Antiqua" panose="0204060205030503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C01015-A51B-4396-838C-32B7CBFABB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5775" y="1143000"/>
            <a:ext cx="11268075" cy="5267325"/>
          </a:xfrm>
        </p:spPr>
        <p:txBody>
          <a:bodyPr>
            <a:normAutofit/>
          </a:bodyPr>
          <a:lstStyle/>
          <a:p>
            <a:r>
              <a:rPr lang="en-US" i="1" dirty="0">
                <a:solidFill>
                  <a:srgbClr val="0070C0"/>
                </a:solidFill>
                <a:latin typeface="Book Antiqua" panose="02040602050305030304" pitchFamily="18" charset="0"/>
              </a:rPr>
              <a:t>indirect jump </a:t>
            </a:r>
            <a:r>
              <a:rPr lang="en-US" dirty="0">
                <a:latin typeface="Book Antiqua" panose="02040602050305030304" pitchFamily="18" charset="0"/>
              </a:rPr>
              <a:t>instruction, which performs an unconditional branch to the address specified in a register.</a:t>
            </a:r>
          </a:p>
          <a:p>
            <a:r>
              <a:rPr lang="en-US" dirty="0">
                <a:solidFill>
                  <a:srgbClr val="0070C0"/>
                </a:solidFill>
                <a:latin typeface="Book Antiqua" panose="02040602050305030304" pitchFamily="18" charset="0"/>
              </a:rPr>
              <a:t>Jump-and-link register </a:t>
            </a:r>
            <a:r>
              <a:rPr lang="en-US" dirty="0">
                <a:latin typeface="Book Antiqua" panose="02040602050305030304" pitchFamily="18" charset="0"/>
              </a:rPr>
              <a:t>instruction (</a:t>
            </a:r>
            <a:r>
              <a:rPr lang="en-US" i="1" dirty="0" err="1">
                <a:solidFill>
                  <a:srgbClr val="0070C0"/>
                </a:solidFill>
                <a:latin typeface="Book Antiqua" panose="02040602050305030304" pitchFamily="18" charset="0"/>
              </a:rPr>
              <a:t>jalr</a:t>
            </a:r>
            <a:r>
              <a:rPr lang="en-US" dirty="0">
                <a:latin typeface="Book Antiqua" panose="02040602050305030304" pitchFamily="18" charset="0"/>
              </a:rPr>
              <a:t>) serves this purpose. We’ll see an even more popular use of this versatile instruction in the next section.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FAF54C-3B6F-460F-82AF-2019378D4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70969-1D9F-4E41-A1EE-4EB62BCADA54}" type="slidenum">
              <a:rPr lang="en-CA" smtClean="0"/>
              <a:t>60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30616F-7F92-482E-B926-4C016A2451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dirty="0"/>
              <a:t>@ Dr. Mahmoud S. Masadeh</a:t>
            </a:r>
          </a:p>
        </p:txBody>
      </p:sp>
    </p:spTree>
    <p:extLst>
      <p:ext uri="{BB962C8B-B14F-4D97-AF65-F5344CB8AC3E}">
        <p14:creationId xmlns:p14="http://schemas.microsoft.com/office/powerpoint/2010/main" val="21358854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1CFAC-A95E-472E-ABE2-A4E4AD09B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775" y="365125"/>
            <a:ext cx="11268075" cy="568325"/>
          </a:xfrm>
        </p:spPr>
        <p:txBody>
          <a:bodyPr>
            <a:noAutofit/>
          </a:bodyPr>
          <a:lstStyle/>
          <a:p>
            <a:r>
              <a:rPr lang="en-US" sz="4000" dirty="0">
                <a:solidFill>
                  <a:srgbClr val="C00000"/>
                </a:solidFill>
                <a:latin typeface="Book Antiqua" panose="02040602050305030304" pitchFamily="18" charset="0"/>
              </a:rPr>
              <a:t>Case/Switch Statement (MIPS)</a:t>
            </a:r>
            <a:endParaRPr lang="en-CA" sz="4000" dirty="0">
              <a:solidFill>
                <a:srgbClr val="C00000"/>
              </a:solidFill>
              <a:latin typeface="Book Antiqua" panose="0204060205030503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FAF54C-3B6F-460F-82AF-2019378D4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70969-1D9F-4E41-A1EE-4EB62BCADA54}" type="slidenum">
              <a:rPr lang="en-CA" smtClean="0"/>
              <a:t>61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30616F-7F92-482E-B926-4C016A2451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dirty="0"/>
              <a:t>@ Dr. Mahmoud S. Masadeh</a:t>
            </a:r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BC773EC2-E91C-4F90-BB4C-0115F1FF6C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207" y="1097280"/>
            <a:ext cx="8788687" cy="530352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8914F0C-017C-487B-9AB7-32309F500807}"/>
              </a:ext>
            </a:extLst>
          </p:cNvPr>
          <p:cNvCxnSpPr/>
          <p:nvPr/>
        </p:nvCxnSpPr>
        <p:spPr>
          <a:xfrm>
            <a:off x="5821017" y="1510748"/>
            <a:ext cx="549965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1828C1D-EAE8-47B0-85CF-186D06ACA0E9}"/>
              </a:ext>
            </a:extLst>
          </p:cNvPr>
          <p:cNvCxnSpPr/>
          <p:nvPr/>
        </p:nvCxnSpPr>
        <p:spPr>
          <a:xfrm>
            <a:off x="6559826" y="1510748"/>
            <a:ext cx="549965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F46BE0A-A265-43E5-AC2E-BBFFF79D5843}"/>
              </a:ext>
            </a:extLst>
          </p:cNvPr>
          <p:cNvCxnSpPr/>
          <p:nvPr/>
        </p:nvCxnSpPr>
        <p:spPr>
          <a:xfrm>
            <a:off x="7335078" y="1510748"/>
            <a:ext cx="549965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F8F18B7-3826-42A9-948C-DA6F663558A9}"/>
              </a:ext>
            </a:extLst>
          </p:cNvPr>
          <p:cNvCxnSpPr/>
          <p:nvPr/>
        </p:nvCxnSpPr>
        <p:spPr>
          <a:xfrm>
            <a:off x="7981121" y="1510748"/>
            <a:ext cx="549965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527F3DE-A4D3-41DC-AD16-3FBA49D1BAEB}"/>
              </a:ext>
            </a:extLst>
          </p:cNvPr>
          <p:cNvCxnSpPr/>
          <p:nvPr/>
        </p:nvCxnSpPr>
        <p:spPr>
          <a:xfrm>
            <a:off x="8686799" y="1514061"/>
            <a:ext cx="549965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ACC5C63-AB75-4121-BBF9-0A78F384A98C}"/>
              </a:ext>
            </a:extLst>
          </p:cNvPr>
          <p:cNvCxnSpPr/>
          <p:nvPr/>
        </p:nvCxnSpPr>
        <p:spPr>
          <a:xfrm>
            <a:off x="9432235" y="1510748"/>
            <a:ext cx="549965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793430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1CFAC-A95E-472E-ABE2-A4E4AD09B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775" y="365125"/>
            <a:ext cx="11268075" cy="568325"/>
          </a:xfrm>
        </p:spPr>
        <p:txBody>
          <a:bodyPr>
            <a:noAutofit/>
          </a:bodyPr>
          <a:lstStyle/>
          <a:p>
            <a:r>
              <a:rPr lang="en-US" sz="4000" dirty="0">
                <a:solidFill>
                  <a:srgbClr val="C00000"/>
                </a:solidFill>
                <a:latin typeface="Book Antiqua" panose="02040602050305030304" pitchFamily="18" charset="0"/>
              </a:rPr>
              <a:t>Check Yourself</a:t>
            </a:r>
            <a:endParaRPr lang="en-CA" sz="4000" dirty="0">
              <a:solidFill>
                <a:srgbClr val="C00000"/>
              </a:solidFill>
              <a:latin typeface="Book Antiqua" panose="0204060205030503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FAF54C-3B6F-460F-82AF-2019378D4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70969-1D9F-4E41-A1EE-4EB62BCADA54}" type="slidenum">
              <a:rPr lang="en-CA" smtClean="0"/>
              <a:t>62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30616F-7F92-482E-B926-4C016A2451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dirty="0"/>
              <a:t>@ Dr. Mahmoud S. Masadeh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C321BF2-163B-4781-BFFF-53619BC21DB3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-20000" contrast="40000"/>
          </a:blip>
          <a:stretch>
            <a:fillRect/>
          </a:stretch>
        </p:blipFill>
        <p:spPr>
          <a:xfrm>
            <a:off x="3064982" y="1077685"/>
            <a:ext cx="7047487" cy="4937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82519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1CFAC-A95E-472E-ABE2-A4E4AD09B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775" y="365125"/>
            <a:ext cx="11268075" cy="568325"/>
          </a:xfrm>
        </p:spPr>
        <p:txBody>
          <a:bodyPr>
            <a:noAutofit/>
          </a:bodyPr>
          <a:lstStyle/>
          <a:p>
            <a:r>
              <a:rPr lang="en-US" sz="3600">
                <a:solidFill>
                  <a:srgbClr val="C00000"/>
                </a:solidFill>
                <a:latin typeface="Book Antiqua" panose="02040602050305030304" pitchFamily="18" charset="0"/>
              </a:rPr>
              <a:t>2.8 Procedure Calling</a:t>
            </a:r>
            <a:endParaRPr lang="en-CA" sz="3600" dirty="0">
              <a:solidFill>
                <a:srgbClr val="C00000"/>
              </a:solidFill>
              <a:latin typeface="Book Antiqua" panose="0204060205030503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C01015-A51B-4396-838C-32B7CBFABB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5775" y="1143000"/>
            <a:ext cx="11268075" cy="5267325"/>
          </a:xfrm>
        </p:spPr>
        <p:txBody>
          <a:bodyPr>
            <a:normAutofit/>
          </a:bodyPr>
          <a:lstStyle/>
          <a:p>
            <a:pPr algn="l"/>
            <a:r>
              <a:rPr lang="en-CA" dirty="0">
                <a:solidFill>
                  <a:srgbClr val="0070C0"/>
                </a:solidFill>
                <a:latin typeface="Book Antiqua" panose="02040602050305030304" pitchFamily="18" charset="0"/>
              </a:rPr>
              <a:t>Procedure</a:t>
            </a:r>
            <a:r>
              <a:rPr lang="en-CA" dirty="0">
                <a:latin typeface="Book Antiqua" panose="02040602050305030304" pitchFamily="18" charset="0"/>
              </a:rPr>
              <a:t>: A stored subroutine/function that performs a specific task based on the parameters with which it is provided.</a:t>
            </a:r>
          </a:p>
          <a:p>
            <a:r>
              <a:rPr lang="en-US" sz="2400" dirty="0">
                <a:latin typeface="Book Antiqua" panose="02040602050305030304" pitchFamily="18" charset="0"/>
              </a:rPr>
              <a:t>In the execution of a procedure, the program must follow these six </a:t>
            </a:r>
            <a:r>
              <a:rPr lang="en-CA" sz="2400" dirty="0">
                <a:latin typeface="Book Antiqua" panose="02040602050305030304" pitchFamily="18" charset="0"/>
              </a:rPr>
              <a:t>steps:</a:t>
            </a:r>
            <a:endParaRPr lang="en-US" sz="2400" dirty="0">
              <a:latin typeface="Book Antiqua" panose="02040602050305030304" pitchFamily="18" charset="0"/>
            </a:endParaRPr>
          </a:p>
          <a:p>
            <a:pPr marL="457200" indent="-457200" algn="l">
              <a:buFont typeface="+mj-lt"/>
              <a:buAutoNum type="arabicPeriod"/>
            </a:pPr>
            <a:r>
              <a:rPr lang="en-US" sz="2400" dirty="0">
                <a:latin typeface="Book Antiqua" panose="02040602050305030304" pitchFamily="18" charset="0"/>
              </a:rPr>
              <a:t>Put </a:t>
            </a:r>
            <a:r>
              <a:rPr lang="en-US" sz="2400" dirty="0">
                <a:solidFill>
                  <a:srgbClr val="0070C0"/>
                </a:solidFill>
                <a:latin typeface="Book Antiqua" panose="02040602050305030304" pitchFamily="18" charset="0"/>
              </a:rPr>
              <a:t>parameters</a:t>
            </a:r>
            <a:r>
              <a:rPr lang="en-US" sz="2400" dirty="0">
                <a:latin typeface="Book Antiqua" panose="02040602050305030304" pitchFamily="18" charset="0"/>
              </a:rPr>
              <a:t> in a place where the procedure can access them (registers </a:t>
            </a:r>
            <a:r>
              <a:rPr lang="en-US" sz="2400" dirty="0">
                <a:solidFill>
                  <a:srgbClr val="FF0000"/>
                </a:solidFill>
                <a:latin typeface="Book Antiqua" panose="02040602050305030304" pitchFamily="18" charset="0"/>
              </a:rPr>
              <a:t>x10 to x17</a:t>
            </a:r>
            <a:r>
              <a:rPr lang="en-US" sz="2400" dirty="0">
                <a:latin typeface="Book Antiqua" panose="02040602050305030304" pitchFamily="18" charset="0"/>
              </a:rPr>
              <a:t>).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2400" dirty="0">
                <a:latin typeface="Book Antiqua" panose="02040602050305030304" pitchFamily="18" charset="0"/>
              </a:rPr>
              <a:t>Transfer </a:t>
            </a:r>
            <a:r>
              <a:rPr lang="en-US" sz="2400" dirty="0">
                <a:solidFill>
                  <a:srgbClr val="0070C0"/>
                </a:solidFill>
                <a:latin typeface="Book Antiqua" panose="02040602050305030304" pitchFamily="18" charset="0"/>
              </a:rPr>
              <a:t>control</a:t>
            </a:r>
            <a:r>
              <a:rPr lang="en-US" sz="2400" dirty="0">
                <a:latin typeface="Book Antiqua" panose="02040602050305030304" pitchFamily="18" charset="0"/>
              </a:rPr>
              <a:t> to the procedure.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2400" dirty="0">
                <a:latin typeface="Book Antiqua" panose="02040602050305030304" pitchFamily="18" charset="0"/>
              </a:rPr>
              <a:t>Acquire the </a:t>
            </a:r>
            <a:r>
              <a:rPr lang="en-US" sz="2400" dirty="0">
                <a:solidFill>
                  <a:srgbClr val="0070C0"/>
                </a:solidFill>
                <a:latin typeface="Book Antiqua" panose="02040602050305030304" pitchFamily="18" charset="0"/>
              </a:rPr>
              <a:t>storage</a:t>
            </a:r>
            <a:r>
              <a:rPr lang="en-US" sz="2400" dirty="0">
                <a:latin typeface="Book Antiqua" panose="02040602050305030304" pitchFamily="18" charset="0"/>
              </a:rPr>
              <a:t> resources needed for the procedure.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2400" dirty="0">
                <a:latin typeface="Book Antiqua" panose="02040602050305030304" pitchFamily="18" charset="0"/>
              </a:rPr>
              <a:t>Perform the desired </a:t>
            </a:r>
            <a:r>
              <a:rPr lang="en-US" sz="2400" dirty="0">
                <a:solidFill>
                  <a:srgbClr val="0070C0"/>
                </a:solidFill>
                <a:latin typeface="Book Antiqua" panose="02040602050305030304" pitchFamily="18" charset="0"/>
              </a:rPr>
              <a:t>task</a:t>
            </a:r>
            <a:r>
              <a:rPr lang="en-US" sz="2400" dirty="0">
                <a:latin typeface="Book Antiqua" panose="02040602050305030304" pitchFamily="18" charset="0"/>
              </a:rPr>
              <a:t>.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2400" dirty="0">
                <a:latin typeface="Book Antiqua" panose="02040602050305030304" pitchFamily="18" charset="0"/>
              </a:rPr>
              <a:t>Put the </a:t>
            </a:r>
            <a:r>
              <a:rPr lang="en-US" sz="2400" dirty="0">
                <a:solidFill>
                  <a:srgbClr val="0070C0"/>
                </a:solidFill>
                <a:latin typeface="Book Antiqua" panose="02040602050305030304" pitchFamily="18" charset="0"/>
              </a:rPr>
              <a:t>result</a:t>
            </a:r>
            <a:r>
              <a:rPr lang="en-US" sz="2400" dirty="0">
                <a:latin typeface="Book Antiqua" panose="02040602050305030304" pitchFamily="18" charset="0"/>
              </a:rPr>
              <a:t> value in a place where the calling program can access it.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2400" dirty="0">
                <a:latin typeface="Book Antiqua" panose="02040602050305030304" pitchFamily="18" charset="0"/>
              </a:rPr>
              <a:t>Return </a:t>
            </a:r>
            <a:r>
              <a:rPr lang="en-US" sz="2400" dirty="0">
                <a:solidFill>
                  <a:srgbClr val="0070C0"/>
                </a:solidFill>
                <a:latin typeface="Book Antiqua" panose="02040602050305030304" pitchFamily="18" charset="0"/>
              </a:rPr>
              <a:t>control</a:t>
            </a:r>
            <a:r>
              <a:rPr lang="en-US" sz="2400" dirty="0">
                <a:latin typeface="Book Antiqua" panose="02040602050305030304" pitchFamily="18" charset="0"/>
              </a:rPr>
              <a:t> to the point of origin, since a procedure can be called from several points in a program (</a:t>
            </a:r>
            <a:r>
              <a:rPr lang="en-US" sz="2400" dirty="0">
                <a:solidFill>
                  <a:srgbClr val="FF0000"/>
                </a:solidFill>
                <a:latin typeface="Book Antiqua" panose="02040602050305030304" pitchFamily="18" charset="0"/>
              </a:rPr>
              <a:t>address in x1</a:t>
            </a:r>
            <a:r>
              <a:rPr lang="en-US" sz="2400" dirty="0">
                <a:latin typeface="Book Antiqua" panose="02040602050305030304" pitchFamily="18" charset="0"/>
              </a:rPr>
              <a:t>)</a:t>
            </a:r>
            <a:r>
              <a:rPr lang="en-US" sz="2000" b="0" i="0" u="none" strike="noStrike" baseline="0" dirty="0">
                <a:latin typeface="MinionPro-Regular"/>
              </a:rPr>
              <a:t>.</a:t>
            </a:r>
          </a:p>
          <a:p>
            <a:pPr algn="l"/>
            <a:endParaRPr lang="en-CA" sz="2400" dirty="0">
              <a:latin typeface="Book Antiqua" panose="0204060205030503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FAF54C-3B6F-460F-82AF-2019378D4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70969-1D9F-4E41-A1EE-4EB62BCADA54}" type="slidenum">
              <a:rPr lang="en-CA" smtClean="0"/>
              <a:t>63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30616F-7F92-482E-B926-4C016A2451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@ Dr. Mahmoud S. Masadeh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91769511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1CFAC-A95E-472E-ABE2-A4E4AD09B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775" y="365125"/>
            <a:ext cx="11268075" cy="568325"/>
          </a:xfrm>
        </p:spPr>
        <p:txBody>
          <a:bodyPr>
            <a:noAutofit/>
          </a:bodyPr>
          <a:lstStyle/>
          <a:p>
            <a:r>
              <a:rPr lang="en-US" sz="3600" dirty="0">
                <a:solidFill>
                  <a:srgbClr val="C00000"/>
                </a:solidFill>
                <a:latin typeface="Book Antiqua" panose="02040602050305030304" pitchFamily="18" charset="0"/>
              </a:rPr>
              <a:t>Procedure Call Instructions</a:t>
            </a:r>
            <a:endParaRPr lang="en-CA" sz="3600" dirty="0">
              <a:solidFill>
                <a:srgbClr val="C00000"/>
              </a:solidFill>
              <a:latin typeface="Book Antiqua" panose="0204060205030503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C01015-A51B-4396-838C-32B7CBFABB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5775" y="1143000"/>
            <a:ext cx="11268075" cy="5267325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latin typeface="Book Antiqua" panose="02040602050305030304" pitchFamily="18" charset="0"/>
              </a:rPr>
              <a:t>RISC-V software follows the following convention for procedure calling in allocating its 32 registers:</a:t>
            </a:r>
          </a:p>
          <a:p>
            <a:pPr lvl="1"/>
            <a:r>
              <a:rPr lang="en-US" dirty="0">
                <a:solidFill>
                  <a:srgbClr val="0070C0"/>
                </a:solidFill>
                <a:latin typeface="Book Antiqua" panose="02040602050305030304" pitchFamily="18" charset="0"/>
              </a:rPr>
              <a:t>x10–x17</a:t>
            </a:r>
            <a:r>
              <a:rPr lang="en-US" dirty="0">
                <a:latin typeface="Book Antiqua" panose="02040602050305030304" pitchFamily="18" charset="0"/>
              </a:rPr>
              <a:t>: eight parameter registers in which to pass parameters or return </a:t>
            </a:r>
            <a:r>
              <a:rPr lang="en-CA" dirty="0">
                <a:latin typeface="Book Antiqua" panose="02040602050305030304" pitchFamily="18" charset="0"/>
              </a:rPr>
              <a:t>values.</a:t>
            </a:r>
          </a:p>
          <a:p>
            <a:pPr lvl="1"/>
            <a:r>
              <a:rPr lang="en-US" dirty="0">
                <a:solidFill>
                  <a:srgbClr val="0070C0"/>
                </a:solidFill>
                <a:latin typeface="Book Antiqua" panose="02040602050305030304" pitchFamily="18" charset="0"/>
              </a:rPr>
              <a:t>x1</a:t>
            </a:r>
            <a:r>
              <a:rPr lang="en-US" dirty="0">
                <a:latin typeface="Book Antiqua" panose="02040602050305030304" pitchFamily="18" charset="0"/>
              </a:rPr>
              <a:t>: one return address register to return to the point of origin.</a:t>
            </a:r>
          </a:p>
          <a:p>
            <a:r>
              <a:rPr lang="en-CA" dirty="0">
                <a:solidFill>
                  <a:srgbClr val="0070C0"/>
                </a:solidFill>
                <a:latin typeface="Book Antiqua" panose="02040602050305030304" pitchFamily="18" charset="0"/>
              </a:rPr>
              <a:t>jump-and-link instruction </a:t>
            </a:r>
            <a:r>
              <a:rPr lang="en-CA" dirty="0">
                <a:latin typeface="Book Antiqua" panose="02040602050305030304" pitchFamily="18" charset="0"/>
              </a:rPr>
              <a:t>An instruction that branches to an address and simultaneously saves the address of the following instruction in a register (usually </a:t>
            </a:r>
            <a:r>
              <a:rPr lang="en-CA" dirty="0">
                <a:highlight>
                  <a:srgbClr val="FFFF00"/>
                </a:highlight>
                <a:latin typeface="Book Antiqua" panose="02040602050305030304" pitchFamily="18" charset="0"/>
              </a:rPr>
              <a:t>x1</a:t>
            </a:r>
            <a:r>
              <a:rPr lang="en-CA" dirty="0">
                <a:latin typeface="Book Antiqua" panose="02040602050305030304" pitchFamily="18" charset="0"/>
              </a:rPr>
              <a:t> in RISC-V).</a:t>
            </a:r>
          </a:p>
          <a:p>
            <a:pPr algn="l"/>
            <a:r>
              <a:rPr lang="en-US" dirty="0" err="1">
                <a:solidFill>
                  <a:srgbClr val="00B050"/>
                </a:solidFill>
                <a:latin typeface="Book Antiqua" panose="02040602050305030304" pitchFamily="18" charset="0"/>
              </a:rPr>
              <a:t>jal</a:t>
            </a:r>
            <a:r>
              <a:rPr lang="en-US" dirty="0">
                <a:solidFill>
                  <a:srgbClr val="00B050"/>
                </a:solidFill>
                <a:latin typeface="Book Antiqua" panose="02040602050305030304" pitchFamily="18" charset="0"/>
              </a:rPr>
              <a:t> x1, </a:t>
            </a:r>
            <a:r>
              <a:rPr lang="en-US" dirty="0" err="1">
                <a:solidFill>
                  <a:srgbClr val="00B050"/>
                </a:solidFill>
                <a:latin typeface="Book Antiqua" panose="02040602050305030304" pitchFamily="18" charset="0"/>
              </a:rPr>
              <a:t>ProcAddr</a:t>
            </a:r>
            <a:r>
              <a:rPr lang="en-US" dirty="0">
                <a:solidFill>
                  <a:srgbClr val="00B050"/>
                </a:solidFill>
                <a:latin typeface="Book Antiqua" panose="02040602050305030304" pitchFamily="18" charset="0"/>
              </a:rPr>
              <a:t> </a:t>
            </a:r>
            <a:r>
              <a:rPr lang="en-US" sz="1800" dirty="0">
                <a:latin typeface="Book Antiqua" panose="02040602050305030304" pitchFamily="18" charset="0"/>
              </a:rPr>
              <a:t>// </a:t>
            </a:r>
            <a:r>
              <a:rPr lang="en-US" sz="2000" dirty="0">
                <a:latin typeface="Book Antiqua" panose="02040602050305030304" pitchFamily="18" charset="0"/>
              </a:rPr>
              <a:t>jump to </a:t>
            </a:r>
            <a:r>
              <a:rPr lang="en-US" sz="2000" dirty="0" err="1">
                <a:latin typeface="Book Antiqua" panose="02040602050305030304" pitchFamily="18" charset="0"/>
              </a:rPr>
              <a:t>ProcAddr</a:t>
            </a:r>
            <a:r>
              <a:rPr lang="en-US" sz="2000" dirty="0">
                <a:latin typeface="Book Antiqua" panose="02040602050305030304" pitchFamily="18" charset="0"/>
              </a:rPr>
              <a:t> and write return address to x1</a:t>
            </a:r>
          </a:p>
          <a:p>
            <a:r>
              <a:rPr lang="en-US" dirty="0">
                <a:solidFill>
                  <a:srgbClr val="0070C0"/>
                </a:solidFill>
                <a:latin typeface="Book Antiqua" panose="02040602050305030304" pitchFamily="18" charset="0"/>
              </a:rPr>
              <a:t>Return address </a:t>
            </a:r>
            <a:r>
              <a:rPr lang="en-US" dirty="0">
                <a:latin typeface="Book Antiqua" panose="02040602050305030304" pitchFamily="18" charset="0"/>
              </a:rPr>
              <a:t>A link to the calling site that allows a procedure to return to </a:t>
            </a:r>
            <a:r>
              <a:rPr lang="en-CA" dirty="0">
                <a:latin typeface="Book Antiqua" panose="02040602050305030304" pitchFamily="18" charset="0"/>
              </a:rPr>
              <a:t>the proper address; in </a:t>
            </a:r>
            <a:r>
              <a:rPr lang="en-US" dirty="0">
                <a:latin typeface="Book Antiqua" panose="02040602050305030304" pitchFamily="18" charset="0"/>
              </a:rPr>
              <a:t>RISC-V it is stored in </a:t>
            </a:r>
            <a:r>
              <a:rPr lang="en-CA" dirty="0">
                <a:latin typeface="Book Antiqua" panose="02040602050305030304" pitchFamily="18" charset="0"/>
              </a:rPr>
              <a:t>register </a:t>
            </a:r>
            <a:r>
              <a:rPr lang="en-CA" dirty="0">
                <a:highlight>
                  <a:srgbClr val="FFFF00"/>
                </a:highlight>
                <a:latin typeface="Book Antiqua" panose="02040602050305030304" pitchFamily="18" charset="0"/>
              </a:rPr>
              <a:t>x1</a:t>
            </a:r>
            <a:r>
              <a:rPr lang="en-CA" dirty="0">
                <a:latin typeface="Book Antiqua" panose="02040602050305030304" pitchFamily="18" charset="0"/>
              </a:rPr>
              <a:t>.</a:t>
            </a:r>
          </a:p>
          <a:p>
            <a:pPr marL="0" indent="0">
              <a:buNone/>
            </a:pPr>
            <a:endParaRPr lang="en-US" sz="2400" dirty="0">
              <a:latin typeface="Book Antiqua" panose="0204060205030503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FAF54C-3B6F-460F-82AF-2019378D4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70969-1D9F-4E41-A1EE-4EB62BCADA54}" type="slidenum">
              <a:rPr lang="en-CA" smtClean="0"/>
              <a:t>64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30616F-7F92-482E-B926-4C016A2451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dirty="0"/>
              <a:t>@ Dr. Mahmoud S. Masadeh</a:t>
            </a:r>
          </a:p>
        </p:txBody>
      </p:sp>
    </p:spTree>
    <p:extLst>
      <p:ext uri="{BB962C8B-B14F-4D97-AF65-F5344CB8AC3E}">
        <p14:creationId xmlns:p14="http://schemas.microsoft.com/office/powerpoint/2010/main" val="118190813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1CFAC-A95E-472E-ABE2-A4E4AD09B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775" y="365125"/>
            <a:ext cx="11268075" cy="568325"/>
          </a:xfrm>
        </p:spPr>
        <p:txBody>
          <a:bodyPr>
            <a:noAutofit/>
          </a:bodyPr>
          <a:lstStyle/>
          <a:p>
            <a:r>
              <a:rPr lang="en-US" sz="3600" dirty="0">
                <a:solidFill>
                  <a:srgbClr val="C00000"/>
                </a:solidFill>
                <a:latin typeface="Book Antiqua" panose="02040602050305030304" pitchFamily="18" charset="0"/>
              </a:rPr>
              <a:t>Procedure Call Instructions</a:t>
            </a:r>
            <a:endParaRPr lang="en-CA" sz="3600" dirty="0">
              <a:solidFill>
                <a:srgbClr val="C00000"/>
              </a:solidFill>
              <a:latin typeface="Book Antiqua" panose="0204060205030503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C01015-A51B-4396-838C-32B7CBFABB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5775" y="1143000"/>
            <a:ext cx="11449050" cy="5267325"/>
          </a:xfrm>
        </p:spPr>
        <p:txBody>
          <a:bodyPr>
            <a:normAutofit/>
          </a:bodyPr>
          <a:lstStyle/>
          <a:p>
            <a:pPr algn="l"/>
            <a:r>
              <a:rPr lang="en-US" sz="2400" dirty="0">
                <a:latin typeface="Book Antiqua" panose="02040602050305030304" pitchFamily="18" charset="0"/>
              </a:rPr>
              <a:t>To support the return from a procedure, RISC-V use an </a:t>
            </a:r>
            <a:r>
              <a:rPr lang="en-US" sz="2400" dirty="0">
                <a:solidFill>
                  <a:srgbClr val="0070C0"/>
                </a:solidFill>
                <a:latin typeface="Book Antiqua" panose="02040602050305030304" pitchFamily="18" charset="0"/>
              </a:rPr>
              <a:t>indirect jump</a:t>
            </a:r>
            <a:r>
              <a:rPr lang="en-US" sz="2400" dirty="0">
                <a:latin typeface="Book Antiqua" panose="02040602050305030304" pitchFamily="18" charset="0"/>
              </a:rPr>
              <a:t>, like the </a:t>
            </a:r>
            <a:r>
              <a:rPr lang="en-US" sz="2400" dirty="0">
                <a:solidFill>
                  <a:srgbClr val="0070C0"/>
                </a:solidFill>
                <a:latin typeface="Book Antiqua" panose="02040602050305030304" pitchFamily="18" charset="0"/>
              </a:rPr>
              <a:t>jump-and-link register </a:t>
            </a:r>
            <a:r>
              <a:rPr lang="en-US" sz="2400" dirty="0">
                <a:latin typeface="Book Antiqua" panose="02040602050305030304" pitchFamily="18" charset="0"/>
              </a:rPr>
              <a:t>(</a:t>
            </a:r>
            <a:r>
              <a:rPr lang="en-US" sz="2400" dirty="0" err="1">
                <a:solidFill>
                  <a:srgbClr val="0070C0"/>
                </a:solidFill>
                <a:latin typeface="Book Antiqua" panose="02040602050305030304" pitchFamily="18" charset="0"/>
              </a:rPr>
              <a:t>jalr</a:t>
            </a:r>
            <a:r>
              <a:rPr lang="en-US" sz="2400" dirty="0">
                <a:latin typeface="Book Antiqua" panose="02040602050305030304" pitchFamily="18" charset="0"/>
              </a:rPr>
              <a:t>) to help with </a:t>
            </a:r>
            <a:r>
              <a:rPr lang="en-CA" sz="2400" dirty="0">
                <a:latin typeface="Book Antiqua" panose="02040602050305030304" pitchFamily="18" charset="0"/>
              </a:rPr>
              <a:t>case statements:</a:t>
            </a:r>
          </a:p>
          <a:p>
            <a:pPr algn="l"/>
            <a:r>
              <a:rPr lang="en-CA" sz="2400" dirty="0" err="1">
                <a:latin typeface="Book Antiqua" panose="02040602050305030304" pitchFamily="18" charset="0"/>
              </a:rPr>
              <a:t>jalr</a:t>
            </a:r>
            <a:r>
              <a:rPr lang="en-CA" sz="2400" dirty="0">
                <a:latin typeface="Book Antiqua" panose="02040602050305030304" pitchFamily="18" charset="0"/>
              </a:rPr>
              <a:t> x0, 0(x1)</a:t>
            </a:r>
          </a:p>
          <a:p>
            <a:pPr algn="l"/>
            <a:r>
              <a:rPr lang="en-US" sz="2400" dirty="0">
                <a:latin typeface="Book Antiqua" panose="02040602050305030304" pitchFamily="18" charset="0"/>
              </a:rPr>
              <a:t>The </a:t>
            </a:r>
            <a:r>
              <a:rPr lang="en-US" sz="2400" dirty="0" err="1">
                <a:solidFill>
                  <a:srgbClr val="0070C0"/>
                </a:solidFill>
                <a:latin typeface="Book Antiqua" panose="02040602050305030304" pitchFamily="18" charset="0"/>
              </a:rPr>
              <a:t>jalr</a:t>
            </a:r>
            <a:r>
              <a:rPr lang="en-US" sz="2400" dirty="0">
                <a:solidFill>
                  <a:srgbClr val="0070C0"/>
                </a:solidFill>
                <a:latin typeface="Book Antiqua" panose="02040602050305030304" pitchFamily="18" charset="0"/>
              </a:rPr>
              <a:t> </a:t>
            </a:r>
            <a:r>
              <a:rPr lang="en-US" sz="2400" dirty="0">
                <a:latin typeface="Book Antiqua" panose="02040602050305030304" pitchFamily="18" charset="0"/>
              </a:rPr>
              <a:t>instruction branches to the address stored in register x1—which is just what we want / Use x0 as </a:t>
            </a:r>
            <a:r>
              <a:rPr lang="en-US" sz="2400" dirty="0" err="1">
                <a:latin typeface="Book Antiqua" panose="02040602050305030304" pitchFamily="18" charset="0"/>
              </a:rPr>
              <a:t>rd</a:t>
            </a:r>
            <a:r>
              <a:rPr lang="en-US" sz="2400" dirty="0">
                <a:latin typeface="Book Antiqua" panose="02040602050305030304" pitchFamily="18" charset="0"/>
              </a:rPr>
              <a:t> (x0 cannot be changed).</a:t>
            </a:r>
          </a:p>
          <a:p>
            <a:pPr algn="l"/>
            <a:r>
              <a:rPr lang="en-US" sz="2400" dirty="0">
                <a:latin typeface="Book Antiqua" panose="02040602050305030304" pitchFamily="18" charset="0"/>
              </a:rPr>
              <a:t>Thus, the calling program, or </a:t>
            </a:r>
            <a:r>
              <a:rPr lang="en-US" sz="2400" dirty="0">
                <a:solidFill>
                  <a:srgbClr val="0070C0"/>
                </a:solidFill>
                <a:latin typeface="Book Antiqua" panose="02040602050305030304" pitchFamily="18" charset="0"/>
              </a:rPr>
              <a:t>caller</a:t>
            </a:r>
            <a:r>
              <a:rPr lang="en-US" sz="2400" dirty="0">
                <a:latin typeface="Book Antiqua" panose="02040602050305030304" pitchFamily="18" charset="0"/>
              </a:rPr>
              <a:t>, puts the parameter values in </a:t>
            </a:r>
            <a:r>
              <a:rPr lang="en-US" sz="2400" dirty="0">
                <a:solidFill>
                  <a:srgbClr val="0070C0"/>
                </a:solidFill>
                <a:latin typeface="Book Antiqua" panose="02040602050305030304" pitchFamily="18" charset="0"/>
              </a:rPr>
              <a:t>x10–x17 </a:t>
            </a:r>
            <a:r>
              <a:rPr lang="en-US" sz="2400" dirty="0">
                <a:latin typeface="Book Antiqua" panose="02040602050305030304" pitchFamily="18" charset="0"/>
              </a:rPr>
              <a:t>and uses </a:t>
            </a:r>
            <a:r>
              <a:rPr lang="en-US" sz="2400" dirty="0" err="1">
                <a:solidFill>
                  <a:srgbClr val="0070C0"/>
                </a:solidFill>
                <a:highlight>
                  <a:srgbClr val="FFFF00"/>
                </a:highlight>
                <a:latin typeface="Book Antiqua" panose="02040602050305030304" pitchFamily="18" charset="0"/>
              </a:rPr>
              <a:t>jal</a:t>
            </a:r>
            <a:r>
              <a:rPr lang="en-US" sz="2400" dirty="0">
                <a:solidFill>
                  <a:srgbClr val="0070C0"/>
                </a:solidFill>
                <a:highlight>
                  <a:srgbClr val="FFFF00"/>
                </a:highlight>
                <a:latin typeface="Book Antiqua" panose="02040602050305030304" pitchFamily="18" charset="0"/>
              </a:rPr>
              <a:t> x1, X </a:t>
            </a:r>
            <a:r>
              <a:rPr lang="en-US" sz="2400" dirty="0">
                <a:latin typeface="Book Antiqua" panose="02040602050305030304" pitchFamily="18" charset="0"/>
              </a:rPr>
              <a:t>to branch to procedure </a:t>
            </a:r>
            <a:r>
              <a:rPr lang="en-US" sz="2400" dirty="0">
                <a:highlight>
                  <a:srgbClr val="FFFF00"/>
                </a:highlight>
                <a:latin typeface="Book Antiqua" panose="02040602050305030304" pitchFamily="18" charset="0"/>
              </a:rPr>
              <a:t>X</a:t>
            </a:r>
            <a:r>
              <a:rPr lang="en-US" sz="2400" dirty="0">
                <a:latin typeface="Book Antiqua" panose="02040602050305030304" pitchFamily="18" charset="0"/>
              </a:rPr>
              <a:t>.</a:t>
            </a:r>
          </a:p>
          <a:p>
            <a:pPr lvl="1"/>
            <a:r>
              <a:rPr lang="en-CA" sz="2000" dirty="0">
                <a:solidFill>
                  <a:srgbClr val="0070C0"/>
                </a:solidFill>
                <a:latin typeface="Book Antiqua" panose="02040602050305030304" pitchFamily="18" charset="0"/>
              </a:rPr>
              <a:t>Caller</a:t>
            </a:r>
            <a:r>
              <a:rPr lang="en-CA" sz="2000" dirty="0">
                <a:latin typeface="Book Antiqua" panose="02040602050305030304" pitchFamily="18" charset="0"/>
              </a:rPr>
              <a:t> The program that instigates/trigger a procedure and provides the necessary parameter values.</a:t>
            </a:r>
          </a:p>
          <a:p>
            <a:pPr algn="l"/>
            <a:r>
              <a:rPr lang="en-US" sz="2400" dirty="0">
                <a:latin typeface="Book Antiqua" panose="02040602050305030304" pitchFamily="18" charset="0"/>
              </a:rPr>
              <a:t>The </a:t>
            </a:r>
            <a:r>
              <a:rPr lang="en-US" sz="2400" dirty="0">
                <a:solidFill>
                  <a:srgbClr val="0070C0"/>
                </a:solidFill>
                <a:latin typeface="Book Antiqua" panose="02040602050305030304" pitchFamily="18" charset="0"/>
              </a:rPr>
              <a:t>callee</a:t>
            </a:r>
            <a:r>
              <a:rPr lang="en-US" sz="2400" dirty="0">
                <a:latin typeface="Book Antiqua" panose="02040602050305030304" pitchFamily="18" charset="0"/>
              </a:rPr>
              <a:t> then performs the calculations, places the results in the same parameter registers, and returns control to the caller using </a:t>
            </a:r>
            <a:r>
              <a:rPr lang="en-CA" sz="2400" dirty="0" err="1">
                <a:solidFill>
                  <a:srgbClr val="0070C0"/>
                </a:solidFill>
                <a:highlight>
                  <a:srgbClr val="FFFF00"/>
                </a:highlight>
                <a:latin typeface="Book Antiqua" panose="02040602050305030304" pitchFamily="18" charset="0"/>
              </a:rPr>
              <a:t>jalr</a:t>
            </a:r>
            <a:r>
              <a:rPr lang="en-CA" sz="2400" dirty="0">
                <a:solidFill>
                  <a:srgbClr val="0070C0"/>
                </a:solidFill>
                <a:highlight>
                  <a:srgbClr val="FFFF00"/>
                </a:highlight>
                <a:latin typeface="Book Antiqua" panose="02040602050305030304" pitchFamily="18" charset="0"/>
              </a:rPr>
              <a:t> x0, 0(x1).</a:t>
            </a:r>
          </a:p>
          <a:p>
            <a:pPr lvl="1"/>
            <a:r>
              <a:rPr lang="en-CA" sz="2000" dirty="0">
                <a:solidFill>
                  <a:srgbClr val="0070C0"/>
                </a:solidFill>
                <a:latin typeface="Book Antiqua" panose="02040602050305030304" pitchFamily="18" charset="0"/>
              </a:rPr>
              <a:t>Callee</a:t>
            </a:r>
            <a:r>
              <a:rPr lang="en-CA" sz="2000" dirty="0">
                <a:latin typeface="Book Antiqua" panose="02040602050305030304" pitchFamily="18" charset="0"/>
              </a:rPr>
              <a:t> A procedure that </a:t>
            </a:r>
            <a:r>
              <a:rPr lang="en-US" sz="2000" dirty="0">
                <a:latin typeface="Book Antiqua" panose="02040602050305030304" pitchFamily="18" charset="0"/>
              </a:rPr>
              <a:t>executes a series of stored </a:t>
            </a:r>
            <a:r>
              <a:rPr lang="en-CA" sz="2000" dirty="0">
                <a:latin typeface="Book Antiqua" panose="02040602050305030304" pitchFamily="18" charset="0"/>
              </a:rPr>
              <a:t>instructions based on parameters provided by </a:t>
            </a:r>
            <a:r>
              <a:rPr lang="en-US" sz="2000" dirty="0">
                <a:latin typeface="Book Antiqua" panose="02040602050305030304" pitchFamily="18" charset="0"/>
              </a:rPr>
              <a:t>the caller and then returns </a:t>
            </a:r>
            <a:r>
              <a:rPr lang="en-CA" sz="2000" dirty="0">
                <a:latin typeface="Book Antiqua" panose="02040602050305030304" pitchFamily="18" charset="0"/>
              </a:rPr>
              <a:t>control to the caller.</a:t>
            </a:r>
          </a:p>
          <a:p>
            <a:pPr marL="0" indent="0">
              <a:buNone/>
            </a:pPr>
            <a:endParaRPr lang="en-CA" sz="2400" dirty="0">
              <a:latin typeface="Book Antiqua" panose="02040602050305030304" pitchFamily="18" charset="0"/>
            </a:endParaRPr>
          </a:p>
          <a:p>
            <a:pPr algn="l"/>
            <a:endParaRPr lang="en-US" sz="2400" dirty="0">
              <a:latin typeface="Book Antiqua" panose="0204060205030503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FAF54C-3B6F-460F-82AF-2019378D4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70969-1D9F-4E41-A1EE-4EB62BCADA54}" type="slidenum">
              <a:rPr lang="en-CA" smtClean="0"/>
              <a:t>65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30616F-7F92-482E-B926-4C016A2451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dirty="0"/>
              <a:t>@ Dr. Mahmoud S. Masadeh</a:t>
            </a:r>
          </a:p>
        </p:txBody>
      </p:sp>
    </p:spTree>
    <p:extLst>
      <p:ext uri="{BB962C8B-B14F-4D97-AF65-F5344CB8AC3E}">
        <p14:creationId xmlns:p14="http://schemas.microsoft.com/office/powerpoint/2010/main" val="315118793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1CFAC-A95E-472E-ABE2-A4E4AD09B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775" y="365125"/>
            <a:ext cx="11268075" cy="568325"/>
          </a:xfrm>
        </p:spPr>
        <p:txBody>
          <a:bodyPr>
            <a:noAutofit/>
          </a:bodyPr>
          <a:lstStyle/>
          <a:p>
            <a:r>
              <a:rPr lang="en-US" sz="3600" dirty="0">
                <a:solidFill>
                  <a:srgbClr val="C00000"/>
                </a:solidFill>
                <a:latin typeface="Book Antiqua" panose="02040602050305030304" pitchFamily="18" charset="0"/>
              </a:rPr>
              <a:t>Procedure Call Instructions</a:t>
            </a:r>
            <a:endParaRPr lang="en-CA" sz="3600" dirty="0">
              <a:solidFill>
                <a:srgbClr val="C00000"/>
              </a:solidFill>
              <a:latin typeface="Book Antiqua" panose="0204060205030503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C01015-A51B-4396-838C-32B7CBFABB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5775" y="1143000"/>
            <a:ext cx="11268075" cy="5267325"/>
          </a:xfrm>
        </p:spPr>
        <p:txBody>
          <a:bodyPr>
            <a:normAutofit/>
          </a:bodyPr>
          <a:lstStyle/>
          <a:p>
            <a:pPr algn="l"/>
            <a:r>
              <a:rPr lang="en-CA" sz="2400" dirty="0">
                <a:solidFill>
                  <a:srgbClr val="0070C0"/>
                </a:solidFill>
                <a:latin typeface="Book Antiqua" panose="02040602050305030304" pitchFamily="18" charset="0"/>
              </a:rPr>
              <a:t>Program counter (</a:t>
            </a:r>
            <a:r>
              <a:rPr lang="en-CA" sz="2400" dirty="0">
                <a:solidFill>
                  <a:srgbClr val="FF0000"/>
                </a:solidFill>
                <a:latin typeface="Book Antiqua" panose="02040602050305030304" pitchFamily="18" charset="0"/>
              </a:rPr>
              <a:t>PC</a:t>
            </a:r>
            <a:r>
              <a:rPr lang="en-CA" sz="2400" dirty="0">
                <a:solidFill>
                  <a:srgbClr val="0070C0"/>
                </a:solidFill>
                <a:latin typeface="Book Antiqua" panose="02040602050305030304" pitchFamily="18" charset="0"/>
              </a:rPr>
              <a:t>)/Instruction address register: </a:t>
            </a:r>
            <a:r>
              <a:rPr lang="en-CA" sz="2400" dirty="0">
                <a:latin typeface="Book Antiqua" panose="02040602050305030304" pitchFamily="18" charset="0"/>
              </a:rPr>
              <a:t>The register containing the address </a:t>
            </a:r>
            <a:r>
              <a:rPr lang="en-US" sz="2400" dirty="0">
                <a:latin typeface="Book Antiqua" panose="02040602050305030304" pitchFamily="18" charset="0"/>
              </a:rPr>
              <a:t>of the instruction in the </a:t>
            </a:r>
            <a:r>
              <a:rPr lang="en-CA" sz="2400" dirty="0">
                <a:latin typeface="Book Antiqua" panose="02040602050305030304" pitchFamily="18" charset="0"/>
              </a:rPr>
              <a:t>program being executed.</a:t>
            </a:r>
          </a:p>
          <a:p>
            <a:pPr algn="l"/>
            <a:r>
              <a:rPr lang="en-CA" sz="2400" dirty="0">
                <a:latin typeface="Book Antiqua" panose="02040602050305030304" pitchFamily="18" charset="0"/>
              </a:rPr>
              <a:t>The </a:t>
            </a:r>
            <a:r>
              <a:rPr lang="en-CA" sz="2400" dirty="0" err="1">
                <a:solidFill>
                  <a:srgbClr val="0070C0"/>
                </a:solidFill>
                <a:latin typeface="Book Antiqua" panose="02040602050305030304" pitchFamily="18" charset="0"/>
              </a:rPr>
              <a:t>jal</a:t>
            </a:r>
            <a:r>
              <a:rPr lang="en-CA" sz="2400" dirty="0">
                <a:latin typeface="Book Antiqua" panose="02040602050305030304" pitchFamily="18" charset="0"/>
              </a:rPr>
              <a:t> </a:t>
            </a:r>
            <a:r>
              <a:rPr lang="en-US" sz="2400" dirty="0">
                <a:latin typeface="Book Antiqua" panose="02040602050305030304" pitchFamily="18" charset="0"/>
              </a:rPr>
              <a:t>instruction actually saves </a:t>
            </a:r>
            <a:r>
              <a:rPr lang="en-US" sz="2400" dirty="0">
                <a:solidFill>
                  <a:srgbClr val="0070C0"/>
                </a:solidFill>
                <a:latin typeface="Book Antiqua" panose="02040602050305030304" pitchFamily="18" charset="0"/>
              </a:rPr>
              <a:t>PC + 4 </a:t>
            </a:r>
            <a:r>
              <a:rPr lang="en-US" sz="2400" dirty="0">
                <a:latin typeface="Book Antiqua" panose="02040602050305030304" pitchFamily="18" charset="0"/>
              </a:rPr>
              <a:t>in its designation register (usually </a:t>
            </a:r>
            <a:r>
              <a:rPr lang="en-US" sz="2400" dirty="0">
                <a:solidFill>
                  <a:srgbClr val="0070C0"/>
                </a:solidFill>
                <a:latin typeface="Book Antiqua" panose="02040602050305030304" pitchFamily="18" charset="0"/>
              </a:rPr>
              <a:t>x1</a:t>
            </a:r>
            <a:r>
              <a:rPr lang="en-US" sz="2400" dirty="0">
                <a:latin typeface="Book Antiqua" panose="02040602050305030304" pitchFamily="18" charset="0"/>
              </a:rPr>
              <a:t>) to link to the byte address of the following instruction to set up the procedure return</a:t>
            </a:r>
          </a:p>
          <a:p>
            <a:pPr algn="l"/>
            <a:endParaRPr lang="en-CA" sz="2400" dirty="0">
              <a:latin typeface="Book Antiqua" panose="0204060205030503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FAF54C-3B6F-460F-82AF-2019378D4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70969-1D9F-4E41-A1EE-4EB62BCADA54}" type="slidenum">
              <a:rPr lang="en-CA" smtClean="0"/>
              <a:t>66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30616F-7F92-482E-B926-4C016A2451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dirty="0"/>
              <a:t>@ Dr. Mahmoud S. Masadeh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2DFB5FF-AA83-417C-8063-2CDA7D353BF0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-20000" contrast="40000"/>
          </a:blip>
          <a:stretch>
            <a:fillRect/>
          </a:stretch>
        </p:blipFill>
        <p:spPr>
          <a:xfrm>
            <a:off x="1746136" y="3562146"/>
            <a:ext cx="8961071" cy="155448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9258387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1CFAC-A95E-472E-ABE2-A4E4AD09B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775" y="365125"/>
            <a:ext cx="11268075" cy="568325"/>
          </a:xfrm>
        </p:spPr>
        <p:txBody>
          <a:bodyPr>
            <a:noAutofit/>
          </a:bodyPr>
          <a:lstStyle/>
          <a:p>
            <a:r>
              <a:rPr lang="en-US" sz="3600" dirty="0">
                <a:solidFill>
                  <a:srgbClr val="C00000"/>
                </a:solidFill>
                <a:latin typeface="Book Antiqua" panose="02040602050305030304" pitchFamily="18" charset="0"/>
              </a:rPr>
              <a:t>Procedure Call Instructions</a:t>
            </a:r>
            <a:endParaRPr lang="en-CA" sz="3600" dirty="0">
              <a:solidFill>
                <a:srgbClr val="C00000"/>
              </a:solidFill>
              <a:latin typeface="Book Antiqua" panose="0204060205030503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C01015-A51B-4396-838C-32B7CBFABB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5775" y="1143000"/>
            <a:ext cx="11268075" cy="5267325"/>
          </a:xfrm>
        </p:spPr>
        <p:txBody>
          <a:bodyPr>
            <a:normAutofit/>
          </a:bodyPr>
          <a:lstStyle/>
          <a:p>
            <a:pPr algn="l"/>
            <a:r>
              <a:rPr lang="en-CA" sz="2400" dirty="0">
                <a:solidFill>
                  <a:srgbClr val="0070C0"/>
                </a:solidFill>
                <a:latin typeface="Book Antiqua" panose="02040602050305030304" pitchFamily="18" charset="0"/>
              </a:rPr>
              <a:t>Stack</a:t>
            </a:r>
            <a:r>
              <a:rPr lang="en-CA" sz="2400" dirty="0">
                <a:latin typeface="Book Antiqua" panose="02040602050305030304" pitchFamily="18" charset="0"/>
              </a:rPr>
              <a:t> A data structure for spilling registers organized as a last-in-first-out (LIFO) queue.</a:t>
            </a:r>
          </a:p>
          <a:p>
            <a:pPr algn="l"/>
            <a:r>
              <a:rPr lang="en-CA" sz="2400" dirty="0">
                <a:solidFill>
                  <a:srgbClr val="0070C0"/>
                </a:solidFill>
                <a:latin typeface="Book Antiqua" panose="02040602050305030304" pitchFamily="18" charset="0"/>
              </a:rPr>
              <a:t>Stack pointer </a:t>
            </a:r>
            <a:r>
              <a:rPr lang="en-CA" sz="2400" dirty="0">
                <a:latin typeface="Book Antiqua" panose="02040602050305030304" pitchFamily="18" charset="0"/>
              </a:rPr>
              <a:t>A value denoting the most recently allocated address </a:t>
            </a:r>
            <a:r>
              <a:rPr lang="en-US" sz="2400" dirty="0">
                <a:latin typeface="Book Antiqua" panose="02040602050305030304" pitchFamily="18" charset="0"/>
              </a:rPr>
              <a:t>in a stack that shows </a:t>
            </a:r>
            <a:r>
              <a:rPr lang="en-CA" sz="2400" dirty="0">
                <a:latin typeface="Book Antiqua" panose="02040602050305030304" pitchFamily="18" charset="0"/>
              </a:rPr>
              <a:t>where registers should </a:t>
            </a:r>
            <a:r>
              <a:rPr lang="en-US" sz="2400" dirty="0">
                <a:latin typeface="Book Antiqua" panose="02040602050305030304" pitchFamily="18" charset="0"/>
              </a:rPr>
              <a:t>be spilled or where old </a:t>
            </a:r>
            <a:r>
              <a:rPr lang="en-CA" sz="2400" dirty="0">
                <a:latin typeface="Book Antiqua" panose="02040602050305030304" pitchFamily="18" charset="0"/>
              </a:rPr>
              <a:t>register values can be </a:t>
            </a:r>
            <a:r>
              <a:rPr lang="en-US" sz="2400" dirty="0">
                <a:latin typeface="Book Antiqua" panose="02040602050305030304" pitchFamily="18" charset="0"/>
              </a:rPr>
              <a:t>found. In RISC-V, it is </a:t>
            </a:r>
            <a:r>
              <a:rPr lang="en-CA" sz="2400" dirty="0">
                <a:latin typeface="Book Antiqua" panose="02040602050305030304" pitchFamily="18" charset="0"/>
              </a:rPr>
              <a:t>register </a:t>
            </a:r>
            <a:r>
              <a:rPr lang="en-CA" sz="2400" dirty="0" err="1">
                <a:solidFill>
                  <a:srgbClr val="0070C0"/>
                </a:solidFill>
                <a:latin typeface="Book Antiqua" panose="02040602050305030304" pitchFamily="18" charset="0"/>
              </a:rPr>
              <a:t>sp</a:t>
            </a:r>
            <a:r>
              <a:rPr lang="en-CA" sz="2400" dirty="0">
                <a:latin typeface="Book Antiqua" panose="02040602050305030304" pitchFamily="18" charset="0"/>
              </a:rPr>
              <a:t>, or </a:t>
            </a:r>
            <a:r>
              <a:rPr lang="en-CA" sz="2400" dirty="0">
                <a:solidFill>
                  <a:srgbClr val="0070C0"/>
                </a:solidFill>
                <a:latin typeface="Book Antiqua" panose="02040602050305030304" pitchFamily="18" charset="0"/>
              </a:rPr>
              <a:t>x2.</a:t>
            </a:r>
          </a:p>
          <a:p>
            <a:pPr algn="l"/>
            <a:r>
              <a:rPr lang="en-CA" sz="2400" dirty="0">
                <a:solidFill>
                  <a:srgbClr val="0070C0"/>
                </a:solidFill>
                <a:latin typeface="Book Antiqua" panose="02040602050305030304" pitchFamily="18" charset="0"/>
              </a:rPr>
              <a:t>Push</a:t>
            </a:r>
            <a:r>
              <a:rPr lang="en-CA" sz="2400" dirty="0">
                <a:latin typeface="Book Antiqua" panose="02040602050305030304" pitchFamily="18" charset="0"/>
              </a:rPr>
              <a:t> Add element to stack.</a:t>
            </a:r>
          </a:p>
          <a:p>
            <a:pPr algn="l"/>
            <a:r>
              <a:rPr lang="en-CA" sz="2400" dirty="0">
                <a:solidFill>
                  <a:srgbClr val="0070C0"/>
                </a:solidFill>
                <a:latin typeface="Book Antiqua" panose="02040602050305030304" pitchFamily="18" charset="0"/>
              </a:rPr>
              <a:t>Pop</a:t>
            </a:r>
            <a:r>
              <a:rPr lang="en-CA" sz="2400" dirty="0">
                <a:latin typeface="Book Antiqua" panose="02040602050305030304" pitchFamily="18" charset="0"/>
              </a:rPr>
              <a:t> Remove element from stack.</a:t>
            </a:r>
            <a:endParaRPr lang="en-US" sz="2400" dirty="0">
              <a:latin typeface="Book Antiqua" panose="0204060205030503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FAF54C-3B6F-460F-82AF-2019378D4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70969-1D9F-4E41-A1EE-4EB62BCADA54}" type="slidenum">
              <a:rPr lang="en-CA" smtClean="0"/>
              <a:t>67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30616F-7F92-482E-B926-4C016A2451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dirty="0"/>
              <a:t>@ Dr. Mahmoud S. Masadeh</a:t>
            </a:r>
          </a:p>
        </p:txBody>
      </p:sp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3B04686-716D-4BBE-90A4-A9DDAB6B3C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1880" y="3073543"/>
            <a:ext cx="3931920" cy="2328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67845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1CFAC-A95E-472E-ABE2-A4E4AD09B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775" y="365125"/>
            <a:ext cx="11268075" cy="568325"/>
          </a:xfrm>
        </p:spPr>
        <p:txBody>
          <a:bodyPr>
            <a:noAutofit/>
          </a:bodyPr>
          <a:lstStyle/>
          <a:p>
            <a:r>
              <a:rPr lang="en-US" sz="2800" dirty="0">
                <a:solidFill>
                  <a:srgbClr val="C00000"/>
                </a:solidFill>
                <a:latin typeface="Book Antiqua" panose="02040602050305030304" pitchFamily="18" charset="0"/>
              </a:rPr>
              <a:t>Compiling a C Procedure That Doesn’t Call Another Procedure</a:t>
            </a:r>
            <a:endParaRPr lang="en-CA" sz="2800" dirty="0">
              <a:solidFill>
                <a:srgbClr val="C00000"/>
              </a:solidFill>
              <a:latin typeface="Book Antiqua" panose="0204060205030503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C01015-A51B-4396-838C-32B7CBFABB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5775" y="2871470"/>
            <a:ext cx="11268075" cy="3467100"/>
          </a:xfrm>
        </p:spPr>
        <p:txBody>
          <a:bodyPr>
            <a:normAutofit/>
          </a:bodyPr>
          <a:lstStyle/>
          <a:p>
            <a:pPr algn="l"/>
            <a:r>
              <a:rPr lang="en-US" sz="2400" dirty="0">
                <a:latin typeface="Book Antiqua" panose="02040602050305030304" pitchFamily="18" charset="0"/>
              </a:rPr>
              <a:t>The parameter variables </a:t>
            </a:r>
            <a:r>
              <a:rPr lang="en-US" sz="2400" dirty="0">
                <a:solidFill>
                  <a:srgbClr val="0070C0"/>
                </a:solidFill>
                <a:latin typeface="Book Antiqua" panose="02040602050305030304" pitchFamily="18" charset="0"/>
              </a:rPr>
              <a:t>g</a:t>
            </a:r>
            <a:r>
              <a:rPr lang="en-US" sz="2400" dirty="0">
                <a:latin typeface="Book Antiqua" panose="02040602050305030304" pitchFamily="18" charset="0"/>
              </a:rPr>
              <a:t>, </a:t>
            </a:r>
            <a:r>
              <a:rPr lang="en-US" sz="2400" dirty="0">
                <a:solidFill>
                  <a:srgbClr val="0070C0"/>
                </a:solidFill>
                <a:latin typeface="Book Antiqua" panose="02040602050305030304" pitchFamily="18" charset="0"/>
              </a:rPr>
              <a:t>h</a:t>
            </a:r>
            <a:r>
              <a:rPr lang="en-US" sz="2400" dirty="0">
                <a:latin typeface="Book Antiqua" panose="02040602050305030304" pitchFamily="18" charset="0"/>
              </a:rPr>
              <a:t>, </a:t>
            </a:r>
            <a:r>
              <a:rPr lang="en-US" sz="2400" dirty="0" err="1">
                <a:solidFill>
                  <a:srgbClr val="0070C0"/>
                </a:solidFill>
                <a:latin typeface="Book Antiqua" panose="02040602050305030304" pitchFamily="18" charset="0"/>
              </a:rPr>
              <a:t>i</a:t>
            </a:r>
            <a:r>
              <a:rPr lang="en-US" sz="2400" dirty="0">
                <a:latin typeface="Book Antiqua" panose="02040602050305030304" pitchFamily="18" charset="0"/>
              </a:rPr>
              <a:t>, and </a:t>
            </a:r>
            <a:r>
              <a:rPr lang="en-US" sz="2400" dirty="0">
                <a:solidFill>
                  <a:srgbClr val="0070C0"/>
                </a:solidFill>
                <a:latin typeface="Book Antiqua" panose="02040602050305030304" pitchFamily="18" charset="0"/>
              </a:rPr>
              <a:t>j</a:t>
            </a:r>
            <a:r>
              <a:rPr lang="en-US" sz="2400" dirty="0">
                <a:latin typeface="Book Antiqua" panose="02040602050305030304" pitchFamily="18" charset="0"/>
              </a:rPr>
              <a:t> correspond to the argument registers </a:t>
            </a:r>
            <a:r>
              <a:rPr lang="en-US" sz="2400" dirty="0">
                <a:solidFill>
                  <a:srgbClr val="0070C0"/>
                </a:solidFill>
                <a:latin typeface="Book Antiqua" panose="02040602050305030304" pitchFamily="18" charset="0"/>
              </a:rPr>
              <a:t>x10, x11, x12</a:t>
            </a:r>
            <a:r>
              <a:rPr lang="en-US" sz="2400" dirty="0">
                <a:latin typeface="Book Antiqua" panose="02040602050305030304" pitchFamily="18" charset="0"/>
              </a:rPr>
              <a:t>, and </a:t>
            </a:r>
            <a:r>
              <a:rPr lang="en-US" sz="2400" dirty="0">
                <a:solidFill>
                  <a:srgbClr val="0070C0"/>
                </a:solidFill>
                <a:latin typeface="Book Antiqua" panose="02040602050305030304" pitchFamily="18" charset="0"/>
              </a:rPr>
              <a:t>x13</a:t>
            </a:r>
            <a:r>
              <a:rPr lang="en-US" sz="2400" dirty="0">
                <a:latin typeface="Book Antiqua" panose="02040602050305030304" pitchFamily="18" charset="0"/>
              </a:rPr>
              <a:t>, and </a:t>
            </a:r>
            <a:r>
              <a:rPr lang="en-US" sz="2400" dirty="0">
                <a:solidFill>
                  <a:srgbClr val="0070C0"/>
                </a:solidFill>
                <a:latin typeface="Book Antiqua" panose="02040602050305030304" pitchFamily="18" charset="0"/>
              </a:rPr>
              <a:t>f</a:t>
            </a:r>
            <a:r>
              <a:rPr lang="en-US" sz="2400" dirty="0">
                <a:latin typeface="Book Antiqua" panose="02040602050305030304" pitchFamily="18" charset="0"/>
              </a:rPr>
              <a:t> corresponds to </a:t>
            </a:r>
            <a:r>
              <a:rPr lang="en-US" sz="2400" dirty="0">
                <a:solidFill>
                  <a:srgbClr val="0070C0"/>
                </a:solidFill>
                <a:latin typeface="Book Antiqua" panose="02040602050305030304" pitchFamily="18" charset="0"/>
              </a:rPr>
              <a:t>x20</a:t>
            </a:r>
            <a:r>
              <a:rPr lang="en-US" sz="2400" dirty="0">
                <a:latin typeface="Book Antiqua" panose="02040602050305030304" pitchFamily="18" charset="0"/>
              </a:rPr>
              <a:t>.</a:t>
            </a:r>
          </a:p>
          <a:p>
            <a:pPr algn="l"/>
            <a:r>
              <a:rPr lang="en-US" sz="2400" dirty="0">
                <a:latin typeface="Book Antiqua" panose="02040602050305030304" pitchFamily="18" charset="0"/>
              </a:rPr>
              <a:t>Save the registers used by the procedure, i.e., two temporary registers (x5 and x6) and x20. Thus, we need to save three registers: </a:t>
            </a:r>
            <a:r>
              <a:rPr lang="en-CA" sz="2400" dirty="0">
                <a:highlight>
                  <a:srgbClr val="FFFF00"/>
                </a:highlight>
                <a:latin typeface="Book Antiqua" panose="02040602050305030304" pitchFamily="18" charset="0"/>
              </a:rPr>
              <a:t>x5</a:t>
            </a:r>
            <a:r>
              <a:rPr lang="en-CA" sz="2400" dirty="0">
                <a:latin typeface="Book Antiqua" panose="02040602050305030304" pitchFamily="18" charset="0"/>
              </a:rPr>
              <a:t>, </a:t>
            </a:r>
            <a:r>
              <a:rPr lang="en-CA" sz="2400" dirty="0">
                <a:highlight>
                  <a:srgbClr val="FFFF00"/>
                </a:highlight>
                <a:latin typeface="Book Antiqua" panose="02040602050305030304" pitchFamily="18" charset="0"/>
              </a:rPr>
              <a:t>x6</a:t>
            </a:r>
            <a:r>
              <a:rPr lang="en-CA" sz="2400" dirty="0">
                <a:latin typeface="Book Antiqua" panose="02040602050305030304" pitchFamily="18" charset="0"/>
              </a:rPr>
              <a:t>, and </a:t>
            </a:r>
            <a:r>
              <a:rPr lang="en-CA" sz="2400" dirty="0">
                <a:highlight>
                  <a:srgbClr val="FFFF00"/>
                </a:highlight>
                <a:latin typeface="Book Antiqua" panose="02040602050305030304" pitchFamily="18" charset="0"/>
              </a:rPr>
              <a:t>x20</a:t>
            </a:r>
            <a:r>
              <a:rPr lang="en-CA" sz="2400" dirty="0">
                <a:latin typeface="Book Antiqua" panose="02040602050305030304" pitchFamily="18" charset="0"/>
              </a:rPr>
              <a:t>.</a:t>
            </a:r>
          </a:p>
          <a:p>
            <a:pPr algn="l"/>
            <a:r>
              <a:rPr lang="en-US" sz="2400" dirty="0">
                <a:latin typeface="Book Antiqua" panose="02040602050305030304" pitchFamily="18" charset="0"/>
              </a:rPr>
              <a:t>We “push” the </a:t>
            </a:r>
            <a:r>
              <a:rPr lang="en-US" sz="2400" dirty="0">
                <a:solidFill>
                  <a:srgbClr val="0070C0"/>
                </a:solidFill>
                <a:latin typeface="Book Antiqua" panose="02040602050305030304" pitchFamily="18" charset="0"/>
              </a:rPr>
              <a:t>old</a:t>
            </a:r>
            <a:r>
              <a:rPr lang="en-US" sz="2400" dirty="0">
                <a:latin typeface="Book Antiqua" panose="02040602050305030304" pitchFamily="18" charset="0"/>
              </a:rPr>
              <a:t> values onto the stack by creating space for three doublewords (24 bytes) on the stack and then </a:t>
            </a:r>
            <a:r>
              <a:rPr lang="en-US" sz="2400" dirty="0">
                <a:solidFill>
                  <a:srgbClr val="0070C0"/>
                </a:solidFill>
                <a:latin typeface="Book Antiqua" panose="02040602050305030304" pitchFamily="18" charset="0"/>
              </a:rPr>
              <a:t>store</a:t>
            </a:r>
            <a:r>
              <a:rPr lang="en-US" sz="2400" dirty="0">
                <a:latin typeface="Book Antiqua" panose="02040602050305030304" pitchFamily="18" charset="0"/>
              </a:rPr>
              <a:t> them: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FAF54C-3B6F-460F-82AF-2019378D4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70969-1D9F-4E41-A1EE-4EB62BCADA54}" type="slidenum">
              <a:rPr lang="en-CA" smtClean="0"/>
              <a:t>68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30616F-7F92-482E-B926-4C016A2451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dirty="0"/>
              <a:t>@ Dr. Mahmoud S. Masadeh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ADA309D-CE48-40DA-8BF7-342C0FB9E1CD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-20000" contrast="40000"/>
          </a:blip>
          <a:stretch>
            <a:fillRect/>
          </a:stretch>
        </p:blipFill>
        <p:spPr>
          <a:xfrm>
            <a:off x="438150" y="933450"/>
            <a:ext cx="6160162" cy="192024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33C3354-DA65-4F67-BAF9-C972AF89C6C5}"/>
              </a:ext>
            </a:extLst>
          </p:cNvPr>
          <p:cNvSpPr txBox="1">
            <a:spLocks/>
          </p:cNvSpPr>
          <p:nvPr/>
        </p:nvSpPr>
        <p:spPr>
          <a:xfrm>
            <a:off x="6753226" y="1022985"/>
            <a:ext cx="5124450" cy="18307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CA" sz="2400" dirty="0">
                <a:latin typeface="Book Antiqua" panose="02040602050305030304" pitchFamily="18" charset="0"/>
              </a:rPr>
              <a:t>The compiled program </a:t>
            </a:r>
            <a:r>
              <a:rPr lang="en-US" sz="2400" dirty="0">
                <a:latin typeface="Book Antiqua" panose="02040602050305030304" pitchFamily="18" charset="0"/>
              </a:rPr>
              <a:t>starts with the </a:t>
            </a:r>
            <a:r>
              <a:rPr lang="en-US" sz="2400" dirty="0">
                <a:solidFill>
                  <a:srgbClr val="0070C0"/>
                </a:solidFill>
                <a:latin typeface="Book Antiqua" panose="02040602050305030304" pitchFamily="18" charset="0"/>
              </a:rPr>
              <a:t>label</a:t>
            </a:r>
            <a:r>
              <a:rPr lang="en-US" sz="2400" dirty="0">
                <a:latin typeface="Book Antiqua" panose="02040602050305030304" pitchFamily="18" charset="0"/>
              </a:rPr>
              <a:t> of the procedure: </a:t>
            </a:r>
            <a:r>
              <a:rPr lang="en-CA" sz="2400" i="1" dirty="0" err="1">
                <a:solidFill>
                  <a:srgbClr val="0070C0"/>
                </a:solidFill>
                <a:latin typeface="Book Antiqua" panose="02040602050305030304" pitchFamily="18" charset="0"/>
              </a:rPr>
              <a:t>leaf_example</a:t>
            </a:r>
            <a:r>
              <a:rPr lang="en-CA" sz="2400" i="1" dirty="0">
                <a:solidFill>
                  <a:srgbClr val="0070C0"/>
                </a:solidFill>
                <a:latin typeface="Book Antiqua" panose="02040602050305030304" pitchFamily="18" charset="0"/>
              </a:rPr>
              <a:t>:</a:t>
            </a:r>
            <a:endParaRPr lang="en-US" sz="2400" i="1" dirty="0">
              <a:solidFill>
                <a:srgbClr val="0070C0"/>
              </a:solidFill>
              <a:latin typeface="Book Antiqua" panose="02040602050305030304" pitchFamily="18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BDC9CFC-F6B1-4978-9A24-D89867CF7F5C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-20000" contrast="40000"/>
          </a:blip>
          <a:stretch>
            <a:fillRect/>
          </a:stretch>
        </p:blipFill>
        <p:spPr>
          <a:xfrm>
            <a:off x="2894929" y="5234562"/>
            <a:ext cx="7516466" cy="118872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3980755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1CFAC-A95E-472E-ABE2-A4E4AD09B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775" y="365125"/>
            <a:ext cx="11268075" cy="568325"/>
          </a:xfrm>
        </p:spPr>
        <p:txBody>
          <a:bodyPr>
            <a:noAutofit/>
          </a:bodyPr>
          <a:lstStyle/>
          <a:p>
            <a:r>
              <a:rPr lang="en-US" sz="2800" dirty="0">
                <a:solidFill>
                  <a:srgbClr val="C00000"/>
                </a:solidFill>
                <a:latin typeface="Book Antiqua" panose="02040602050305030304" pitchFamily="18" charset="0"/>
              </a:rPr>
              <a:t>Compiling a C Procedure That Doesn’t Call Another Procedure</a:t>
            </a:r>
            <a:endParaRPr lang="en-CA" sz="2800" dirty="0">
              <a:solidFill>
                <a:srgbClr val="C00000"/>
              </a:solidFill>
              <a:latin typeface="Book Antiqua" panose="0204060205030503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FAF54C-3B6F-460F-82AF-2019378D4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70969-1D9F-4E41-A1EE-4EB62BCADA54}" type="slidenum">
              <a:rPr lang="en-CA" smtClean="0"/>
              <a:t>69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30616F-7F92-482E-B926-4C016A2451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dirty="0"/>
              <a:t>@ Dr. Mahmoud S. Masadeh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766AE9E-7C30-4245-96C0-A01C4663E634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-20000" contrast="40000"/>
          </a:blip>
          <a:stretch>
            <a:fillRect/>
          </a:stretch>
        </p:blipFill>
        <p:spPr>
          <a:xfrm>
            <a:off x="485775" y="2288471"/>
            <a:ext cx="7894119" cy="109728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FBD6817-E4F7-4FF0-8EB8-860618CF7D1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-20000" contrast="40000"/>
          </a:blip>
          <a:stretch>
            <a:fillRect/>
          </a:stretch>
        </p:blipFill>
        <p:spPr>
          <a:xfrm>
            <a:off x="485775" y="3501984"/>
            <a:ext cx="6395444" cy="64008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CD9774E-7D52-4BEF-8869-A82CDF88E136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-20000" contrast="40000"/>
          </a:blip>
          <a:stretch>
            <a:fillRect/>
          </a:stretch>
        </p:blipFill>
        <p:spPr>
          <a:xfrm>
            <a:off x="485775" y="4258298"/>
            <a:ext cx="6573633" cy="13716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26DE5BA-F579-44E8-8949-0E6766E7E2F2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-20000" contrast="40000"/>
          </a:blip>
          <a:stretch>
            <a:fillRect/>
          </a:stretch>
        </p:blipFill>
        <p:spPr>
          <a:xfrm>
            <a:off x="485775" y="5716270"/>
            <a:ext cx="6803304" cy="64008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400E1DE-AA93-49D8-9F13-B55262816B46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-20000" contrast="40000"/>
          </a:blip>
          <a:stretch>
            <a:fillRect/>
          </a:stretch>
        </p:blipFill>
        <p:spPr>
          <a:xfrm>
            <a:off x="485775" y="963792"/>
            <a:ext cx="7516466" cy="118872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827444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1CFAC-A95E-472E-ABE2-A4E4AD09B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775" y="365125"/>
            <a:ext cx="11268075" cy="568325"/>
          </a:xfrm>
        </p:spPr>
        <p:txBody>
          <a:bodyPr>
            <a:noAutofit/>
          </a:bodyPr>
          <a:lstStyle/>
          <a:p>
            <a:r>
              <a:rPr lang="en-US" sz="4000" dirty="0">
                <a:solidFill>
                  <a:srgbClr val="C00000"/>
                </a:solidFill>
                <a:latin typeface="Book Antiqua" panose="02040602050305030304" pitchFamily="18" charset="0"/>
              </a:rPr>
              <a:t>2.2 Operations of the Computer Hardware</a:t>
            </a:r>
            <a:endParaRPr lang="en-CA" sz="4000" dirty="0">
              <a:solidFill>
                <a:srgbClr val="C00000"/>
              </a:solidFill>
              <a:latin typeface="Book Antiqua" panose="0204060205030503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C01015-A51B-4396-838C-32B7CBFABB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5775" y="1143000"/>
            <a:ext cx="11268075" cy="5267325"/>
          </a:xfrm>
        </p:spPr>
        <p:txBody>
          <a:bodyPr/>
          <a:lstStyle/>
          <a:p>
            <a:pPr algn="l"/>
            <a:r>
              <a:rPr lang="en-US" dirty="0">
                <a:solidFill>
                  <a:srgbClr val="222222"/>
                </a:solidFill>
                <a:latin typeface="Book Antiqua" panose="02040602050305030304" pitchFamily="18" charset="0"/>
              </a:rPr>
              <a:t>Every computer must be able to perform </a:t>
            </a:r>
            <a:r>
              <a:rPr lang="en-US" dirty="0">
                <a:solidFill>
                  <a:srgbClr val="0070C0"/>
                </a:solidFill>
                <a:latin typeface="Book Antiqua" panose="02040602050305030304" pitchFamily="18" charset="0"/>
              </a:rPr>
              <a:t>arithmetic</a:t>
            </a:r>
            <a:r>
              <a:rPr lang="en-US" dirty="0">
                <a:solidFill>
                  <a:srgbClr val="222222"/>
                </a:solidFill>
                <a:latin typeface="Book Antiqua" panose="02040602050305030304" pitchFamily="18" charset="0"/>
              </a:rPr>
              <a:t>. </a:t>
            </a:r>
          </a:p>
          <a:p>
            <a:pPr algn="l"/>
            <a:r>
              <a:rPr lang="en-US" dirty="0">
                <a:solidFill>
                  <a:srgbClr val="222222"/>
                </a:solidFill>
                <a:latin typeface="Book Antiqua" panose="02040602050305030304" pitchFamily="18" charset="0"/>
              </a:rPr>
              <a:t>The RISC-V assembly </a:t>
            </a:r>
            <a:r>
              <a:rPr lang="en-CA" dirty="0">
                <a:solidFill>
                  <a:srgbClr val="222222"/>
                </a:solidFill>
                <a:latin typeface="Book Antiqua" panose="02040602050305030304" pitchFamily="18" charset="0"/>
              </a:rPr>
              <a:t>language notation                               </a:t>
            </a:r>
            <a:r>
              <a:rPr lang="en-US" dirty="0">
                <a:solidFill>
                  <a:srgbClr val="222222"/>
                </a:solidFill>
                <a:latin typeface="Book Antiqua" panose="02040602050305030304" pitchFamily="18" charset="0"/>
              </a:rPr>
              <a:t>instructs a computer to add the two variables </a:t>
            </a:r>
            <a:r>
              <a:rPr lang="en-US" b="1" dirty="0">
                <a:solidFill>
                  <a:srgbClr val="0070C0"/>
                </a:solidFill>
                <a:latin typeface="Book Antiqua" panose="02040602050305030304" pitchFamily="18" charset="0"/>
              </a:rPr>
              <a:t>b</a:t>
            </a:r>
            <a:r>
              <a:rPr lang="en-US" dirty="0">
                <a:solidFill>
                  <a:srgbClr val="222222"/>
                </a:solidFill>
                <a:latin typeface="Book Antiqua" panose="02040602050305030304" pitchFamily="18" charset="0"/>
              </a:rPr>
              <a:t> and </a:t>
            </a:r>
            <a:r>
              <a:rPr lang="en-US" b="1" dirty="0">
                <a:solidFill>
                  <a:srgbClr val="0070C0"/>
                </a:solidFill>
                <a:latin typeface="Book Antiqua" panose="02040602050305030304" pitchFamily="18" charset="0"/>
              </a:rPr>
              <a:t>c</a:t>
            </a:r>
            <a:r>
              <a:rPr lang="en-US" dirty="0">
                <a:solidFill>
                  <a:srgbClr val="222222"/>
                </a:solidFill>
                <a:latin typeface="Book Antiqua" panose="02040602050305030304" pitchFamily="18" charset="0"/>
              </a:rPr>
              <a:t> and to put their sum in </a:t>
            </a:r>
            <a:r>
              <a:rPr lang="en-US" b="1" dirty="0">
                <a:solidFill>
                  <a:srgbClr val="0070C0"/>
                </a:solidFill>
                <a:latin typeface="Book Antiqua" panose="02040602050305030304" pitchFamily="18" charset="0"/>
              </a:rPr>
              <a:t>a</a:t>
            </a:r>
            <a:r>
              <a:rPr lang="en-US" dirty="0">
                <a:solidFill>
                  <a:srgbClr val="222222"/>
                </a:solidFill>
                <a:latin typeface="Book Antiqua" panose="02040602050305030304" pitchFamily="18" charset="0"/>
              </a:rPr>
              <a:t>.</a:t>
            </a:r>
          </a:p>
          <a:p>
            <a:pPr algn="l"/>
            <a:r>
              <a:rPr lang="en-US" dirty="0">
                <a:solidFill>
                  <a:srgbClr val="222222"/>
                </a:solidFill>
                <a:latin typeface="Book Antiqua" panose="02040602050305030304" pitchFamily="18" charset="0"/>
              </a:rPr>
              <a:t>Each RISC-V arithmetic instruction performs only </a:t>
            </a:r>
            <a:r>
              <a:rPr lang="en-US" dirty="0">
                <a:solidFill>
                  <a:srgbClr val="0070C0"/>
                </a:solidFill>
                <a:latin typeface="Book Antiqua" panose="02040602050305030304" pitchFamily="18" charset="0"/>
              </a:rPr>
              <a:t>one operation </a:t>
            </a:r>
            <a:r>
              <a:rPr lang="en-US" dirty="0">
                <a:solidFill>
                  <a:srgbClr val="222222"/>
                </a:solidFill>
                <a:latin typeface="Book Antiqua" panose="02040602050305030304" pitchFamily="18" charset="0"/>
              </a:rPr>
              <a:t>and must always have exactly </a:t>
            </a:r>
            <a:r>
              <a:rPr lang="en-US" dirty="0">
                <a:solidFill>
                  <a:srgbClr val="0070C0"/>
                </a:solidFill>
                <a:latin typeface="Book Antiqua" panose="02040602050305030304" pitchFamily="18" charset="0"/>
              </a:rPr>
              <a:t>three variables</a:t>
            </a:r>
            <a:r>
              <a:rPr lang="en-US" dirty="0">
                <a:solidFill>
                  <a:srgbClr val="222222"/>
                </a:solidFill>
                <a:latin typeface="Book Antiqua" panose="02040602050305030304" pitchFamily="18" charset="0"/>
              </a:rPr>
              <a:t>.</a:t>
            </a:r>
          </a:p>
          <a:p>
            <a:r>
              <a:rPr lang="en-CA" dirty="0">
                <a:solidFill>
                  <a:srgbClr val="222222"/>
                </a:solidFill>
                <a:latin typeface="Book Antiqua" panose="02040602050305030304" pitchFamily="18" charset="0"/>
              </a:rPr>
              <a:t>Suppose </a:t>
            </a:r>
            <a:r>
              <a:rPr lang="en-US" dirty="0">
                <a:solidFill>
                  <a:srgbClr val="222222"/>
                </a:solidFill>
                <a:latin typeface="Book Antiqua" panose="02040602050305030304" pitchFamily="18" charset="0"/>
              </a:rPr>
              <a:t>we want to place the sum of four variables b, c, d, and e into variable a. (a </a:t>
            </a:r>
            <a:r>
              <a:rPr lang="en-US" dirty="0">
                <a:solidFill>
                  <a:srgbClr val="222222"/>
                </a:solidFill>
                <a:latin typeface="Book Antiqua" panose="02040602050305030304" pitchFamily="18" charset="0"/>
                <a:sym typeface="Wingdings" panose="05000000000000000000" pitchFamily="2" charset="2"/>
              </a:rPr>
              <a:t> </a:t>
            </a:r>
            <a:r>
              <a:rPr lang="en-US" dirty="0" err="1">
                <a:solidFill>
                  <a:srgbClr val="222222"/>
                </a:solidFill>
                <a:latin typeface="Book Antiqua" panose="02040602050305030304" pitchFamily="18" charset="0"/>
                <a:sym typeface="Wingdings" panose="05000000000000000000" pitchFamily="2" charset="2"/>
              </a:rPr>
              <a:t>b+c+d+e</a:t>
            </a:r>
            <a:r>
              <a:rPr lang="en-US" dirty="0">
                <a:solidFill>
                  <a:srgbClr val="222222"/>
                </a:solidFill>
                <a:latin typeface="Book Antiqua" panose="02040602050305030304" pitchFamily="18" charset="0"/>
                <a:sym typeface="Wingdings" panose="05000000000000000000" pitchFamily="2" charset="2"/>
              </a:rPr>
              <a:t>)</a:t>
            </a:r>
            <a:endParaRPr lang="en-CA" dirty="0">
              <a:solidFill>
                <a:srgbClr val="222222"/>
              </a:solidFill>
              <a:latin typeface="Book Antiqua" panose="02040602050305030304" pitchFamily="18" charset="0"/>
            </a:endParaRPr>
          </a:p>
          <a:p>
            <a:pPr algn="l"/>
            <a:endParaRPr lang="en-US" dirty="0">
              <a:latin typeface="Book Antiqua" panose="0204060205030503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FAF54C-3B6F-460F-82AF-2019378D4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70969-1D9F-4E41-A1EE-4EB62BCADA54}" type="slidenum">
              <a:rPr lang="en-CA" smtClean="0"/>
              <a:t>7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30616F-7F92-482E-B926-4C016A2451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dirty="0"/>
              <a:t>@ Dr. Mahmoud S. Masadeh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F7603C8-EF71-489E-9201-9ED501F8E0B9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-20000" contrast="40000"/>
          </a:blip>
          <a:stretch>
            <a:fillRect/>
          </a:stretch>
        </p:blipFill>
        <p:spPr>
          <a:xfrm>
            <a:off x="7467600" y="1586865"/>
            <a:ext cx="2286000" cy="49333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BCE7FB1-62DD-4559-9C50-1A1D13025D59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-20000" contrast="40000"/>
          </a:blip>
          <a:stretch>
            <a:fillRect/>
          </a:stretch>
        </p:blipFill>
        <p:spPr>
          <a:xfrm>
            <a:off x="1737786" y="4605655"/>
            <a:ext cx="8716427" cy="109728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8108521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1CFAC-A95E-472E-ABE2-A4E4AD09B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775" y="365125"/>
            <a:ext cx="11268075" cy="568325"/>
          </a:xfrm>
        </p:spPr>
        <p:txBody>
          <a:bodyPr>
            <a:noAutofit/>
          </a:bodyPr>
          <a:lstStyle/>
          <a:p>
            <a:r>
              <a:rPr lang="en-US" sz="3600" dirty="0">
                <a:solidFill>
                  <a:srgbClr val="C00000"/>
                </a:solidFill>
                <a:latin typeface="Book Antiqua" panose="02040602050305030304" pitchFamily="18" charset="0"/>
              </a:rPr>
              <a:t>Supporting Procedures in Computer Hardware</a:t>
            </a:r>
            <a:endParaRPr lang="en-CA" sz="3600" dirty="0">
              <a:solidFill>
                <a:srgbClr val="C00000"/>
              </a:solidFill>
              <a:latin typeface="Book Antiqua" panose="0204060205030503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C01015-A51B-4396-838C-32B7CBFABB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5775" y="1143000"/>
            <a:ext cx="11268075" cy="5267325"/>
          </a:xfrm>
        </p:spPr>
        <p:txBody>
          <a:bodyPr>
            <a:normAutofit/>
          </a:bodyPr>
          <a:lstStyle/>
          <a:p>
            <a:pPr algn="l"/>
            <a:r>
              <a:rPr lang="en-US" sz="2400" dirty="0">
                <a:latin typeface="Book Antiqua" panose="02040602050305030304" pitchFamily="18" charset="0"/>
              </a:rPr>
              <a:t>To avoid </a:t>
            </a:r>
            <a:r>
              <a:rPr lang="en-US" sz="2400" dirty="0">
                <a:solidFill>
                  <a:srgbClr val="0070C0"/>
                </a:solidFill>
                <a:latin typeface="Book Antiqua" panose="02040602050305030304" pitchFamily="18" charset="0"/>
              </a:rPr>
              <a:t>saving</a:t>
            </a:r>
            <a:r>
              <a:rPr lang="en-US" sz="2400" dirty="0">
                <a:latin typeface="Book Antiqua" panose="02040602050305030304" pitchFamily="18" charset="0"/>
              </a:rPr>
              <a:t> and </a:t>
            </a:r>
            <a:r>
              <a:rPr lang="en-US" sz="2400" dirty="0">
                <a:solidFill>
                  <a:srgbClr val="0070C0"/>
                </a:solidFill>
                <a:latin typeface="Book Antiqua" panose="02040602050305030304" pitchFamily="18" charset="0"/>
              </a:rPr>
              <a:t>restoring</a:t>
            </a:r>
            <a:r>
              <a:rPr lang="en-US" sz="2400" dirty="0">
                <a:latin typeface="Book Antiqua" panose="02040602050305030304" pitchFamily="18" charset="0"/>
              </a:rPr>
              <a:t> a register whose value is never used, which might happen with a temporary register, RISC-V software separates 19 of the registers into two groups:</a:t>
            </a:r>
          </a:p>
          <a:p>
            <a:pPr lvl="1"/>
            <a:r>
              <a:rPr lang="en-US" sz="2000" dirty="0">
                <a:solidFill>
                  <a:srgbClr val="0070C0"/>
                </a:solidFill>
                <a:latin typeface="Book Antiqua" panose="02040602050305030304" pitchFamily="18" charset="0"/>
              </a:rPr>
              <a:t>x5−x7 </a:t>
            </a:r>
            <a:r>
              <a:rPr lang="en-US" sz="2000" dirty="0">
                <a:latin typeface="Book Antiqua" panose="02040602050305030304" pitchFamily="18" charset="0"/>
              </a:rPr>
              <a:t>and </a:t>
            </a:r>
            <a:r>
              <a:rPr lang="en-US" sz="2000" dirty="0">
                <a:solidFill>
                  <a:srgbClr val="0070C0"/>
                </a:solidFill>
                <a:latin typeface="Book Antiqua" panose="02040602050305030304" pitchFamily="18" charset="0"/>
              </a:rPr>
              <a:t>x28−x31</a:t>
            </a:r>
            <a:r>
              <a:rPr lang="en-US" sz="2000" dirty="0">
                <a:latin typeface="Book Antiqua" panose="02040602050305030304" pitchFamily="18" charset="0"/>
              </a:rPr>
              <a:t>: </a:t>
            </a:r>
            <a:r>
              <a:rPr lang="en-US" sz="2000" b="1" dirty="0">
                <a:solidFill>
                  <a:srgbClr val="FF0000"/>
                </a:solidFill>
                <a:latin typeface="Book Antiqua" panose="02040602050305030304" pitchFamily="18" charset="0"/>
              </a:rPr>
              <a:t>temporary</a:t>
            </a:r>
            <a:r>
              <a:rPr lang="en-US" sz="2000" dirty="0">
                <a:solidFill>
                  <a:srgbClr val="FF0000"/>
                </a:solidFill>
                <a:latin typeface="Book Antiqua" panose="02040602050305030304" pitchFamily="18" charset="0"/>
              </a:rPr>
              <a:t> registers that are not preserved by the callee </a:t>
            </a:r>
            <a:r>
              <a:rPr lang="en-US" sz="2000" dirty="0">
                <a:latin typeface="Book Antiqua" panose="02040602050305030304" pitchFamily="18" charset="0"/>
              </a:rPr>
              <a:t>(called procedure) on a procedure call</a:t>
            </a:r>
          </a:p>
          <a:p>
            <a:pPr lvl="1"/>
            <a:r>
              <a:rPr lang="en-US" sz="2000" dirty="0">
                <a:solidFill>
                  <a:srgbClr val="0070C0"/>
                </a:solidFill>
                <a:latin typeface="Book Antiqua" panose="02040602050305030304" pitchFamily="18" charset="0"/>
              </a:rPr>
              <a:t>x8−x9 </a:t>
            </a:r>
            <a:r>
              <a:rPr lang="en-US" sz="2000" dirty="0">
                <a:latin typeface="Book Antiqua" panose="02040602050305030304" pitchFamily="18" charset="0"/>
              </a:rPr>
              <a:t>and </a:t>
            </a:r>
            <a:r>
              <a:rPr lang="en-US" sz="2000" dirty="0">
                <a:solidFill>
                  <a:srgbClr val="0070C0"/>
                </a:solidFill>
                <a:latin typeface="Book Antiqua" panose="02040602050305030304" pitchFamily="18" charset="0"/>
              </a:rPr>
              <a:t>x18−x27</a:t>
            </a:r>
            <a:r>
              <a:rPr lang="en-US" sz="2000" dirty="0">
                <a:latin typeface="Book Antiqua" panose="02040602050305030304" pitchFamily="18" charset="0"/>
              </a:rPr>
              <a:t>: </a:t>
            </a:r>
            <a:r>
              <a:rPr lang="en-US" sz="2000" b="1" dirty="0">
                <a:solidFill>
                  <a:srgbClr val="FF0000"/>
                </a:solidFill>
                <a:latin typeface="Book Antiqua" panose="02040602050305030304" pitchFamily="18" charset="0"/>
              </a:rPr>
              <a:t>saved</a:t>
            </a:r>
            <a:r>
              <a:rPr lang="en-US" sz="2000" dirty="0">
                <a:solidFill>
                  <a:srgbClr val="FF0000"/>
                </a:solidFill>
                <a:latin typeface="Book Antiqua" panose="02040602050305030304" pitchFamily="18" charset="0"/>
              </a:rPr>
              <a:t> registers that must be preserved on a procedure call </a:t>
            </a:r>
            <a:r>
              <a:rPr lang="en-US" sz="2000" dirty="0">
                <a:latin typeface="Book Antiqua" panose="02040602050305030304" pitchFamily="18" charset="0"/>
              </a:rPr>
              <a:t>(if used, the callee saves and restores them)</a:t>
            </a:r>
          </a:p>
          <a:p>
            <a:pPr algn="l"/>
            <a:r>
              <a:rPr lang="en-US" sz="2400" dirty="0">
                <a:latin typeface="Book Antiqua" panose="02040602050305030304" pitchFamily="18" charset="0"/>
              </a:rPr>
              <a:t>This simple convention </a:t>
            </a:r>
            <a:r>
              <a:rPr lang="en-US" sz="2400" dirty="0">
                <a:solidFill>
                  <a:srgbClr val="0070C0"/>
                </a:solidFill>
                <a:latin typeface="Book Antiqua" panose="02040602050305030304" pitchFamily="18" charset="0"/>
              </a:rPr>
              <a:t>reduces register spilling</a:t>
            </a:r>
            <a:r>
              <a:rPr lang="en-US" sz="2400" dirty="0">
                <a:latin typeface="Book Antiqua" panose="02040602050305030304" pitchFamily="18" charset="0"/>
              </a:rPr>
              <a:t>.</a:t>
            </a:r>
          </a:p>
          <a:p>
            <a:pPr algn="l"/>
            <a:r>
              <a:rPr lang="en-US" sz="2400" dirty="0">
                <a:latin typeface="Book Antiqua" panose="02040602050305030304" pitchFamily="18" charset="0"/>
              </a:rPr>
              <a:t> In the example above, since the caller does not expect registers </a:t>
            </a:r>
            <a:r>
              <a:rPr lang="en-US" sz="2400" dirty="0">
                <a:solidFill>
                  <a:srgbClr val="0070C0"/>
                </a:solidFill>
                <a:latin typeface="Book Antiqua" panose="02040602050305030304" pitchFamily="18" charset="0"/>
              </a:rPr>
              <a:t>x5</a:t>
            </a:r>
            <a:r>
              <a:rPr lang="en-US" sz="2400" dirty="0">
                <a:latin typeface="Book Antiqua" panose="02040602050305030304" pitchFamily="18" charset="0"/>
              </a:rPr>
              <a:t> and </a:t>
            </a:r>
            <a:r>
              <a:rPr lang="en-US" sz="2400" dirty="0">
                <a:solidFill>
                  <a:srgbClr val="0070C0"/>
                </a:solidFill>
                <a:latin typeface="Book Antiqua" panose="02040602050305030304" pitchFamily="18" charset="0"/>
              </a:rPr>
              <a:t>x6</a:t>
            </a:r>
            <a:r>
              <a:rPr lang="en-US" sz="2400" dirty="0">
                <a:latin typeface="Book Antiqua" panose="02040602050305030304" pitchFamily="18" charset="0"/>
              </a:rPr>
              <a:t> to be preserved across a procedure call, we can drop two stores and two loads from the code. </a:t>
            </a:r>
          </a:p>
          <a:p>
            <a:pPr algn="l"/>
            <a:r>
              <a:rPr lang="en-US" sz="2400" dirty="0">
                <a:latin typeface="Book Antiqua" panose="02040602050305030304" pitchFamily="18" charset="0"/>
              </a:rPr>
              <a:t>We still must save and restore </a:t>
            </a:r>
            <a:r>
              <a:rPr lang="en-US" sz="2400" dirty="0">
                <a:solidFill>
                  <a:srgbClr val="0070C0"/>
                </a:solidFill>
                <a:latin typeface="Book Antiqua" panose="02040602050305030304" pitchFamily="18" charset="0"/>
              </a:rPr>
              <a:t>x20</a:t>
            </a:r>
            <a:r>
              <a:rPr lang="en-US" sz="2400" dirty="0">
                <a:latin typeface="Book Antiqua" panose="02040602050305030304" pitchFamily="18" charset="0"/>
              </a:rPr>
              <a:t>, since the callee must assume that the caller needs its value.</a:t>
            </a:r>
          </a:p>
          <a:p>
            <a:r>
              <a:rPr lang="en-US" sz="2400" dirty="0">
                <a:latin typeface="Book Antiqua" panose="02040602050305030304" pitchFamily="18" charset="0"/>
              </a:rPr>
              <a:t>Procedures that do not call others are called </a:t>
            </a:r>
            <a:r>
              <a:rPr lang="en-US" sz="2400" i="1" dirty="0">
                <a:solidFill>
                  <a:srgbClr val="0070C0"/>
                </a:solidFill>
                <a:latin typeface="Book Antiqua" panose="02040602050305030304" pitchFamily="18" charset="0"/>
              </a:rPr>
              <a:t>leaf</a:t>
            </a:r>
            <a:r>
              <a:rPr lang="en-US" sz="2400" dirty="0">
                <a:latin typeface="Book Antiqua" panose="02040602050305030304" pitchFamily="18" charset="0"/>
              </a:rPr>
              <a:t> procedures.</a:t>
            </a:r>
          </a:p>
          <a:p>
            <a:pPr marL="0" indent="0" algn="l">
              <a:buNone/>
            </a:pPr>
            <a:endParaRPr lang="en-US" sz="2400" dirty="0">
              <a:latin typeface="Book Antiqua" panose="02040602050305030304" pitchFamily="18" charset="0"/>
            </a:endParaRPr>
          </a:p>
          <a:p>
            <a:pPr algn="l"/>
            <a:endParaRPr lang="en-US" sz="2400" dirty="0">
              <a:latin typeface="Book Antiqua" panose="0204060205030503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FAF54C-3B6F-460F-82AF-2019378D4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70969-1D9F-4E41-A1EE-4EB62BCADA54}" type="slidenum">
              <a:rPr lang="en-CA" smtClean="0"/>
              <a:t>70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30616F-7F92-482E-B926-4C016A2451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dirty="0"/>
              <a:t>@ Dr. Mahmoud S. Masadeh</a:t>
            </a:r>
          </a:p>
        </p:txBody>
      </p:sp>
    </p:spTree>
    <p:extLst>
      <p:ext uri="{BB962C8B-B14F-4D97-AF65-F5344CB8AC3E}">
        <p14:creationId xmlns:p14="http://schemas.microsoft.com/office/powerpoint/2010/main" val="221245677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1CFAC-A95E-472E-ABE2-A4E4AD09B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775" y="365125"/>
            <a:ext cx="11268075" cy="568325"/>
          </a:xfrm>
        </p:spPr>
        <p:txBody>
          <a:bodyPr>
            <a:noAutofit/>
          </a:bodyPr>
          <a:lstStyle/>
          <a:p>
            <a:r>
              <a:rPr lang="en-US" sz="3600">
                <a:solidFill>
                  <a:srgbClr val="C00000"/>
                </a:solidFill>
                <a:latin typeface="Book Antiqua" panose="02040602050305030304" pitchFamily="18" charset="0"/>
              </a:rPr>
              <a:t>Local Data on the Stack</a:t>
            </a:r>
            <a:endParaRPr lang="en-CA" sz="3600" dirty="0">
              <a:solidFill>
                <a:srgbClr val="C00000"/>
              </a:solidFill>
              <a:latin typeface="Book Antiqua" panose="0204060205030503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FAF54C-3B6F-460F-82AF-2019378D4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70969-1D9F-4E41-A1EE-4EB62BCADA54}" type="slidenum">
              <a:rPr lang="en-CA" smtClean="0"/>
              <a:t>71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30616F-7F92-482E-B926-4C016A2451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@ Dr. Mahmoud S. Masadeh</a:t>
            </a:r>
            <a:endParaRPr lang="en-CA" dirty="0"/>
          </a:p>
        </p:txBody>
      </p:sp>
      <p:pic>
        <p:nvPicPr>
          <p:cNvPr id="7" name="Picture 1">
            <a:extLst>
              <a:ext uri="{FF2B5EF4-FFF2-40B4-BE49-F238E27FC236}">
                <a16:creationId xmlns:a16="http://schemas.microsoft.com/office/drawing/2014/main" id="{A8062CA5-014D-427C-938E-D6A1547511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938" y="1349528"/>
            <a:ext cx="7231835" cy="2834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8943713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1CFAC-A95E-472E-ABE2-A4E4AD09B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775" y="365125"/>
            <a:ext cx="11268075" cy="568325"/>
          </a:xfrm>
        </p:spPr>
        <p:txBody>
          <a:bodyPr>
            <a:noAutofit/>
          </a:bodyPr>
          <a:lstStyle/>
          <a:p>
            <a:r>
              <a:rPr lang="en-US" sz="3600" dirty="0">
                <a:solidFill>
                  <a:srgbClr val="C00000"/>
                </a:solidFill>
                <a:latin typeface="Book Antiqua" panose="02040602050305030304" pitchFamily="18" charset="0"/>
              </a:rPr>
              <a:t>Register Usage</a:t>
            </a:r>
            <a:endParaRPr lang="en-CA" sz="3600" dirty="0">
              <a:solidFill>
                <a:srgbClr val="C00000"/>
              </a:solidFill>
              <a:latin typeface="Book Antiqua" panose="0204060205030503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FAF54C-3B6F-460F-82AF-2019378D4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70969-1D9F-4E41-A1EE-4EB62BCADA54}" type="slidenum">
              <a:rPr lang="en-CA" smtClean="0"/>
              <a:t>72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30616F-7F92-482E-B926-4C016A2451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@ Dr. Mahmoud S. Masadeh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DB177A-4121-49FA-B155-78AD459384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5775" y="1253331"/>
            <a:ext cx="10515600" cy="4351338"/>
          </a:xfrm>
        </p:spPr>
        <p:txBody>
          <a:bodyPr/>
          <a:lstStyle/>
          <a:p>
            <a:r>
              <a:rPr lang="en-US" dirty="0">
                <a:latin typeface="Book Antiqua" panose="02040602050305030304" pitchFamily="18" charset="0"/>
              </a:rPr>
              <a:t>x5 – x7, x28 – x31:  </a:t>
            </a:r>
            <a:r>
              <a:rPr lang="en-US" dirty="0">
                <a:solidFill>
                  <a:srgbClr val="0070C0"/>
                </a:solidFill>
                <a:latin typeface="Book Antiqua" panose="02040602050305030304" pitchFamily="18" charset="0"/>
              </a:rPr>
              <a:t>temporary</a:t>
            </a:r>
            <a:r>
              <a:rPr lang="en-US" dirty="0">
                <a:latin typeface="Book Antiqua" panose="02040602050305030304" pitchFamily="18" charset="0"/>
              </a:rPr>
              <a:t> registers</a:t>
            </a:r>
          </a:p>
          <a:p>
            <a:r>
              <a:rPr lang="en-US" dirty="0">
                <a:latin typeface="Book Antiqua" panose="02040602050305030304" pitchFamily="18" charset="0"/>
              </a:rPr>
              <a:t>Not preserved by the callee</a:t>
            </a:r>
          </a:p>
          <a:p>
            <a:endParaRPr lang="en-US" dirty="0">
              <a:latin typeface="Book Antiqua" panose="02040602050305030304" pitchFamily="18" charset="0"/>
            </a:endParaRPr>
          </a:p>
          <a:p>
            <a:r>
              <a:rPr lang="en-US" dirty="0">
                <a:latin typeface="Book Antiqua" panose="02040602050305030304" pitchFamily="18" charset="0"/>
              </a:rPr>
              <a:t>x8 – x9, x18 – x27:  </a:t>
            </a:r>
            <a:r>
              <a:rPr lang="en-US" dirty="0">
                <a:solidFill>
                  <a:srgbClr val="0070C0"/>
                </a:solidFill>
                <a:latin typeface="Book Antiqua" panose="02040602050305030304" pitchFamily="18" charset="0"/>
              </a:rPr>
              <a:t>saved</a:t>
            </a:r>
            <a:r>
              <a:rPr lang="en-US" dirty="0">
                <a:latin typeface="Book Antiqua" panose="02040602050305030304" pitchFamily="18" charset="0"/>
              </a:rPr>
              <a:t> registers</a:t>
            </a:r>
          </a:p>
          <a:p>
            <a:r>
              <a:rPr lang="en-US" dirty="0">
                <a:latin typeface="Book Antiqua" panose="02040602050305030304" pitchFamily="18" charset="0"/>
              </a:rPr>
              <a:t>If used, the callee saves and restores them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34755300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1CFAC-A95E-472E-ABE2-A4E4AD09B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775" y="365125"/>
            <a:ext cx="11268075" cy="568325"/>
          </a:xfrm>
        </p:spPr>
        <p:txBody>
          <a:bodyPr>
            <a:noAutofit/>
          </a:bodyPr>
          <a:lstStyle/>
          <a:p>
            <a:r>
              <a:rPr lang="en-US" sz="3600" dirty="0">
                <a:solidFill>
                  <a:srgbClr val="C00000"/>
                </a:solidFill>
                <a:latin typeface="Book Antiqua" panose="02040602050305030304" pitchFamily="18" charset="0"/>
              </a:rPr>
              <a:t>Non-Leaf Procedures</a:t>
            </a:r>
            <a:endParaRPr lang="en-CA" sz="3600" dirty="0">
              <a:solidFill>
                <a:srgbClr val="C00000"/>
              </a:solidFill>
              <a:latin typeface="Book Antiqua" panose="0204060205030503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FAF54C-3B6F-460F-82AF-2019378D4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70969-1D9F-4E41-A1EE-4EB62BCADA54}" type="slidenum">
              <a:rPr lang="en-CA" smtClean="0"/>
              <a:t>73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30616F-7F92-482E-B926-4C016A2451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@ Dr. Mahmoud S. Masadeh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DB177A-4121-49FA-B155-78AD459384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5775" y="1253331"/>
            <a:ext cx="10515600" cy="4351338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Book Antiqua" panose="02040602050305030304" pitchFamily="18" charset="0"/>
              </a:rPr>
              <a:t>Procedures that call other procedures</a:t>
            </a:r>
          </a:p>
          <a:p>
            <a:r>
              <a:rPr lang="en-US" sz="3600" dirty="0">
                <a:latin typeface="Book Antiqua" panose="02040602050305030304" pitchFamily="18" charset="0"/>
              </a:rPr>
              <a:t>For </a:t>
            </a:r>
            <a:r>
              <a:rPr lang="en-US" sz="3600" dirty="0">
                <a:solidFill>
                  <a:srgbClr val="0070C0"/>
                </a:solidFill>
                <a:latin typeface="Book Antiqua" panose="02040602050305030304" pitchFamily="18" charset="0"/>
              </a:rPr>
              <a:t>nested</a:t>
            </a:r>
            <a:r>
              <a:rPr lang="en-US" sz="3600" dirty="0">
                <a:latin typeface="Book Antiqua" panose="02040602050305030304" pitchFamily="18" charset="0"/>
              </a:rPr>
              <a:t> call, caller needs to save on the stack:</a:t>
            </a:r>
          </a:p>
          <a:p>
            <a:pPr lvl="1"/>
            <a:r>
              <a:rPr lang="en-US" sz="3200" dirty="0">
                <a:latin typeface="Book Antiqua" panose="02040602050305030304" pitchFamily="18" charset="0"/>
              </a:rPr>
              <a:t>Its return address</a:t>
            </a:r>
          </a:p>
          <a:p>
            <a:pPr lvl="1"/>
            <a:r>
              <a:rPr lang="en-US" sz="3200" dirty="0">
                <a:latin typeface="Book Antiqua" panose="02040602050305030304" pitchFamily="18" charset="0"/>
              </a:rPr>
              <a:t>Any arguments and temporaries needed after the call</a:t>
            </a:r>
          </a:p>
          <a:p>
            <a:r>
              <a:rPr lang="en-US" sz="3600" dirty="0">
                <a:latin typeface="Book Antiqua" panose="02040602050305030304" pitchFamily="18" charset="0"/>
              </a:rPr>
              <a:t>Restore from the stack after the call</a:t>
            </a:r>
          </a:p>
        </p:txBody>
      </p:sp>
    </p:spTree>
    <p:extLst>
      <p:ext uri="{BB962C8B-B14F-4D97-AF65-F5344CB8AC3E}">
        <p14:creationId xmlns:p14="http://schemas.microsoft.com/office/powerpoint/2010/main" val="146976937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1CFAC-A95E-472E-ABE2-A4E4AD09B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775" y="365125"/>
            <a:ext cx="11268075" cy="568325"/>
          </a:xfrm>
        </p:spPr>
        <p:txBody>
          <a:bodyPr>
            <a:noAutofit/>
          </a:bodyPr>
          <a:lstStyle/>
          <a:p>
            <a:r>
              <a:rPr lang="en-US" sz="2400" dirty="0">
                <a:solidFill>
                  <a:srgbClr val="C00000"/>
                </a:solidFill>
                <a:latin typeface="Book Antiqua" panose="02040602050305030304" pitchFamily="18" charset="0"/>
              </a:rPr>
              <a:t>Non-Leaf Procedure Example …. We have other slides </a:t>
            </a:r>
            <a:r>
              <a:rPr lang="en-US" sz="2400" dirty="0">
                <a:solidFill>
                  <a:srgbClr val="C00000"/>
                </a:solidFill>
                <a:latin typeface="Book Antiqua" panose="02040602050305030304" pitchFamily="18" charset="0"/>
                <a:sym typeface="Wingdings" panose="05000000000000000000" pitchFamily="2" charset="2"/>
              </a:rPr>
              <a:t></a:t>
            </a:r>
            <a:endParaRPr lang="en-CA" sz="2400" dirty="0">
              <a:solidFill>
                <a:srgbClr val="C00000"/>
              </a:solidFill>
              <a:latin typeface="Book Antiqua" panose="0204060205030503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FAF54C-3B6F-460F-82AF-2019378D4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70969-1D9F-4E41-A1EE-4EB62BCADA54}" type="slidenum">
              <a:rPr lang="en-CA" smtClean="0"/>
              <a:t>74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30616F-7F92-482E-B926-4C016A2451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dirty="0"/>
              <a:t>@ Dr. Mahmoud S. Masadeh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92D8427-B940-48D4-A998-DD430EAE0CE3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-20000" contrast="40000"/>
          </a:blip>
          <a:stretch>
            <a:fillRect/>
          </a:stretch>
        </p:blipFill>
        <p:spPr>
          <a:xfrm>
            <a:off x="485775" y="1047273"/>
            <a:ext cx="4389045" cy="192024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8A2BCFA-D019-4330-983D-2838914DCD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0976" y="3139598"/>
            <a:ext cx="5762624" cy="3328988"/>
          </a:xfrm>
        </p:spPr>
        <p:txBody>
          <a:bodyPr>
            <a:normAutofit/>
          </a:bodyPr>
          <a:lstStyle/>
          <a:p>
            <a:pPr algn="l"/>
            <a:r>
              <a:rPr lang="en-US" sz="1700" dirty="0">
                <a:latin typeface="Book Antiqua" panose="02040602050305030304" pitchFamily="18" charset="0"/>
              </a:rPr>
              <a:t>The next two instructions test whether </a:t>
            </a:r>
            <a:r>
              <a:rPr lang="en-US" sz="1700" dirty="0">
                <a:highlight>
                  <a:srgbClr val="FFFF00"/>
                </a:highlight>
                <a:latin typeface="Book Antiqua" panose="02040602050305030304" pitchFamily="18" charset="0"/>
              </a:rPr>
              <a:t>n is less than 1</a:t>
            </a:r>
            <a:r>
              <a:rPr lang="en-US" sz="1700" dirty="0">
                <a:latin typeface="Book Antiqua" panose="02040602050305030304" pitchFamily="18" charset="0"/>
              </a:rPr>
              <a:t>, going to</a:t>
            </a:r>
            <a:r>
              <a:rPr lang="en-US" sz="1700" dirty="0">
                <a:solidFill>
                  <a:srgbClr val="0070C0"/>
                </a:solidFill>
                <a:latin typeface="Book Antiqua" panose="02040602050305030304" pitchFamily="18" charset="0"/>
              </a:rPr>
              <a:t> L1 </a:t>
            </a:r>
            <a:r>
              <a:rPr lang="en-US" sz="1700" dirty="0">
                <a:latin typeface="Book Antiqua" panose="02040602050305030304" pitchFamily="18" charset="0"/>
              </a:rPr>
              <a:t>if </a:t>
            </a:r>
            <a:r>
              <a:rPr lang="en-CA" sz="1700" dirty="0">
                <a:solidFill>
                  <a:srgbClr val="0070C0"/>
                </a:solidFill>
                <a:latin typeface="Book Antiqua" panose="02040602050305030304" pitchFamily="18" charset="0"/>
              </a:rPr>
              <a:t>n ≥ 1</a:t>
            </a:r>
            <a:r>
              <a:rPr lang="en-CA" sz="1700" dirty="0">
                <a:latin typeface="Book Antiqua" panose="02040602050305030304" pitchFamily="18" charset="0"/>
              </a:rPr>
              <a:t>.</a:t>
            </a:r>
          </a:p>
          <a:p>
            <a:pPr algn="l"/>
            <a:endParaRPr lang="en-CA" sz="1700" dirty="0">
              <a:latin typeface="Book Antiqua" panose="02040602050305030304" pitchFamily="18" charset="0"/>
            </a:endParaRPr>
          </a:p>
          <a:p>
            <a:pPr algn="l"/>
            <a:endParaRPr lang="en-CA" sz="1700" dirty="0">
              <a:latin typeface="Book Antiqua" panose="02040602050305030304" pitchFamily="18" charset="0"/>
            </a:endParaRPr>
          </a:p>
          <a:p>
            <a:pPr algn="l"/>
            <a:r>
              <a:rPr lang="en-US" sz="1800" b="0" i="0" u="none" strike="noStrike" baseline="0" dirty="0">
                <a:latin typeface="MinionPro-Regular"/>
              </a:rPr>
              <a:t>If </a:t>
            </a:r>
            <a:r>
              <a:rPr lang="en-US" sz="1800" b="0" i="0" u="none" strike="noStrike" baseline="0" dirty="0">
                <a:latin typeface="LetterGothicStd"/>
              </a:rPr>
              <a:t>n </a:t>
            </a:r>
            <a:r>
              <a:rPr lang="en-US" sz="1800" b="0" i="0" u="none" strike="noStrike" baseline="0" dirty="0">
                <a:latin typeface="MinionPro-Regular"/>
              </a:rPr>
              <a:t>&lt; 1, </a:t>
            </a:r>
            <a:r>
              <a:rPr lang="en-US" sz="1800" b="0" i="0" u="none" strike="noStrike" baseline="0" dirty="0">
                <a:latin typeface="LetterGothicStd"/>
              </a:rPr>
              <a:t>fact </a:t>
            </a:r>
            <a:r>
              <a:rPr lang="en-US" sz="1800" b="0" i="0" u="none" strike="noStrike" baseline="0" dirty="0">
                <a:latin typeface="MinionPro-Regular"/>
              </a:rPr>
              <a:t>returns 1 by putting 1 into a value register (it adds 1 to 0 and places that sum in </a:t>
            </a:r>
            <a:r>
              <a:rPr lang="en-US" sz="1800" b="0" i="0" u="none" strike="noStrike" baseline="0" dirty="0">
                <a:latin typeface="LetterGothicStd"/>
              </a:rPr>
              <a:t>x10)</a:t>
            </a:r>
            <a:r>
              <a:rPr lang="en-US" sz="1800" b="0" i="0" u="none" strike="noStrike" baseline="0" dirty="0">
                <a:latin typeface="MinionPro-Regular"/>
              </a:rPr>
              <a:t>. </a:t>
            </a:r>
          </a:p>
          <a:p>
            <a:pPr algn="l"/>
            <a:r>
              <a:rPr lang="en-US" sz="1800" dirty="0">
                <a:latin typeface="MinionPro-Regular"/>
              </a:rPr>
              <a:t>T</a:t>
            </a:r>
            <a:r>
              <a:rPr lang="en-US" sz="1800" b="0" i="0" u="none" strike="noStrike" baseline="0" dirty="0">
                <a:latin typeface="MinionPro-Regular"/>
              </a:rPr>
              <a:t>hen, pops the two saved values off the stack and branches to the return address.</a:t>
            </a:r>
          </a:p>
          <a:p>
            <a:pPr algn="l"/>
            <a:endParaRPr lang="en-CA" sz="1700" dirty="0">
              <a:latin typeface="Book Antiqua" panose="02040602050305030304" pitchFamily="18" charset="0"/>
            </a:endParaRPr>
          </a:p>
          <a:p>
            <a:pPr marL="0" indent="0" algn="l">
              <a:buNone/>
            </a:pPr>
            <a:endParaRPr lang="en-US" sz="2400" dirty="0">
              <a:latin typeface="Book Antiqua" panose="02040602050305030304" pitchFamily="18" charset="0"/>
            </a:endParaRPr>
          </a:p>
          <a:p>
            <a:pPr algn="l"/>
            <a:endParaRPr lang="en-US" sz="2400" dirty="0">
              <a:latin typeface="Book Antiqua" panose="02040602050305030304" pitchFamily="18" charset="0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2ACF7A1-31B5-48CA-9AF8-0C877DCEB921}"/>
              </a:ext>
            </a:extLst>
          </p:cNvPr>
          <p:cNvSpPr txBox="1">
            <a:spLocks/>
          </p:cNvSpPr>
          <p:nvPr/>
        </p:nvSpPr>
        <p:spPr>
          <a:xfrm>
            <a:off x="4972049" y="879475"/>
            <a:ext cx="6943725" cy="22018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700" dirty="0">
                <a:latin typeface="Book Antiqua" panose="02040602050305030304" pitchFamily="18" charset="0"/>
              </a:rPr>
              <a:t>The parameter variable </a:t>
            </a:r>
            <a:r>
              <a:rPr lang="en-US" sz="1700" dirty="0">
                <a:solidFill>
                  <a:srgbClr val="0070C0"/>
                </a:solidFill>
                <a:latin typeface="Book Antiqua" panose="02040602050305030304" pitchFamily="18" charset="0"/>
              </a:rPr>
              <a:t>n</a:t>
            </a:r>
            <a:r>
              <a:rPr lang="en-US" sz="1700" dirty="0">
                <a:latin typeface="Book Antiqua" panose="02040602050305030304" pitchFamily="18" charset="0"/>
              </a:rPr>
              <a:t> corresponds to the argument register </a:t>
            </a:r>
            <a:r>
              <a:rPr lang="en-US" sz="1700" dirty="0">
                <a:solidFill>
                  <a:srgbClr val="0070C0"/>
                </a:solidFill>
                <a:latin typeface="Book Antiqua" panose="02040602050305030304" pitchFamily="18" charset="0"/>
              </a:rPr>
              <a:t>x10</a:t>
            </a:r>
            <a:r>
              <a:rPr lang="en-US" sz="1700" dirty="0">
                <a:latin typeface="Book Antiqua" panose="02040602050305030304" pitchFamily="18" charset="0"/>
              </a:rPr>
              <a:t>.</a:t>
            </a:r>
          </a:p>
          <a:p>
            <a:pPr algn="l"/>
            <a:r>
              <a:rPr lang="en-CA" sz="1700" dirty="0">
                <a:latin typeface="Book Antiqua" panose="02040602050305030304" pitchFamily="18" charset="0"/>
              </a:rPr>
              <a:t>The </a:t>
            </a:r>
            <a:r>
              <a:rPr lang="en-US" sz="1700" dirty="0">
                <a:latin typeface="Book Antiqua" panose="02040602050305030304" pitchFamily="18" charset="0"/>
              </a:rPr>
              <a:t>compiled program starts with the </a:t>
            </a:r>
            <a:r>
              <a:rPr lang="en-US" sz="1700" dirty="0">
                <a:solidFill>
                  <a:srgbClr val="0070C0"/>
                </a:solidFill>
                <a:latin typeface="Book Antiqua" panose="02040602050305030304" pitchFamily="18" charset="0"/>
              </a:rPr>
              <a:t>label</a:t>
            </a:r>
            <a:r>
              <a:rPr lang="en-US" sz="1700" dirty="0">
                <a:latin typeface="Book Antiqua" panose="02040602050305030304" pitchFamily="18" charset="0"/>
              </a:rPr>
              <a:t> of the procedure.</a:t>
            </a:r>
          </a:p>
          <a:p>
            <a:pPr algn="l"/>
            <a:r>
              <a:rPr lang="en-US" sz="1700" dirty="0">
                <a:latin typeface="Book Antiqua" panose="02040602050305030304" pitchFamily="18" charset="0"/>
              </a:rPr>
              <a:t>Then, saves two registers on the stack, the return address and x10:</a:t>
            </a:r>
          </a:p>
          <a:p>
            <a:endParaRPr lang="en-US" sz="2400" dirty="0">
              <a:latin typeface="Book Antiqua" panose="0204060205030503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C755D01-27CB-4EE7-9585-094C95176556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-20000" contrast="40000"/>
          </a:blip>
          <a:stretch>
            <a:fillRect/>
          </a:stretch>
        </p:blipFill>
        <p:spPr>
          <a:xfrm>
            <a:off x="6043610" y="1947227"/>
            <a:ext cx="4640690" cy="9144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90A2E3B9-381D-4730-B52C-3CF5AA1A6E51}"/>
              </a:ext>
            </a:extLst>
          </p:cNvPr>
          <p:cNvSpPr txBox="1">
            <a:spLocks/>
          </p:cNvSpPr>
          <p:nvPr/>
        </p:nvSpPr>
        <p:spPr>
          <a:xfrm>
            <a:off x="5943600" y="3049587"/>
            <a:ext cx="6248400" cy="33289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dirty="0">
                <a:latin typeface="Book Antiqua" panose="02040602050305030304" pitchFamily="18" charset="0"/>
              </a:rPr>
              <a:t>If </a:t>
            </a:r>
            <a:r>
              <a:rPr lang="en-US" sz="1700" dirty="0">
                <a:solidFill>
                  <a:srgbClr val="0070C0"/>
                </a:solidFill>
                <a:latin typeface="Book Antiqua" panose="02040602050305030304" pitchFamily="18" charset="0"/>
              </a:rPr>
              <a:t>n</a:t>
            </a:r>
            <a:r>
              <a:rPr lang="en-US" sz="1700" dirty="0">
                <a:latin typeface="Book Antiqua" panose="02040602050305030304" pitchFamily="18" charset="0"/>
              </a:rPr>
              <a:t> is </a:t>
            </a:r>
            <a:r>
              <a:rPr lang="en-US" sz="1700" dirty="0">
                <a:solidFill>
                  <a:srgbClr val="0070C0"/>
                </a:solidFill>
                <a:latin typeface="Book Antiqua" panose="02040602050305030304" pitchFamily="18" charset="0"/>
              </a:rPr>
              <a:t>not less than 1</a:t>
            </a:r>
            <a:r>
              <a:rPr lang="en-US" sz="1700" dirty="0">
                <a:latin typeface="Book Antiqua" panose="02040602050305030304" pitchFamily="18" charset="0"/>
              </a:rPr>
              <a:t>, the argument </a:t>
            </a:r>
            <a:r>
              <a:rPr lang="en-US" sz="1700" dirty="0">
                <a:solidFill>
                  <a:srgbClr val="0070C0"/>
                </a:solidFill>
                <a:latin typeface="Book Antiqua" panose="02040602050305030304" pitchFamily="18" charset="0"/>
              </a:rPr>
              <a:t>n</a:t>
            </a:r>
            <a:r>
              <a:rPr lang="en-US" sz="1700" dirty="0">
                <a:latin typeface="Book Antiqua" panose="02040602050305030304" pitchFamily="18" charset="0"/>
              </a:rPr>
              <a:t> is </a:t>
            </a:r>
            <a:r>
              <a:rPr lang="en-US" sz="1700" dirty="0">
                <a:solidFill>
                  <a:srgbClr val="0070C0"/>
                </a:solidFill>
                <a:latin typeface="Book Antiqua" panose="02040602050305030304" pitchFamily="18" charset="0"/>
              </a:rPr>
              <a:t>decremented</a:t>
            </a:r>
            <a:r>
              <a:rPr lang="en-US" sz="1700" dirty="0">
                <a:latin typeface="Book Antiqua" panose="02040602050305030304" pitchFamily="18" charset="0"/>
              </a:rPr>
              <a:t> and then </a:t>
            </a:r>
            <a:r>
              <a:rPr lang="en-US" sz="1700" dirty="0">
                <a:solidFill>
                  <a:srgbClr val="0070C0"/>
                </a:solidFill>
                <a:latin typeface="Book Antiqua" panose="02040602050305030304" pitchFamily="18" charset="0"/>
              </a:rPr>
              <a:t>fact</a:t>
            </a:r>
            <a:r>
              <a:rPr lang="en-US" sz="1700" dirty="0">
                <a:latin typeface="Book Antiqua" panose="02040602050305030304" pitchFamily="18" charset="0"/>
              </a:rPr>
              <a:t> is called again with the decremented value:</a:t>
            </a:r>
          </a:p>
          <a:p>
            <a:pPr algn="l"/>
            <a:endParaRPr lang="en-US" sz="1700" dirty="0">
              <a:latin typeface="Book Antiqua" panose="02040602050305030304" pitchFamily="18" charset="0"/>
            </a:endParaRPr>
          </a:p>
          <a:p>
            <a:pPr algn="l"/>
            <a:endParaRPr lang="en-US" sz="1700" dirty="0">
              <a:latin typeface="Book Antiqua" panose="02040602050305030304" pitchFamily="18" charset="0"/>
            </a:endParaRPr>
          </a:p>
          <a:p>
            <a:pPr algn="l"/>
            <a:r>
              <a:rPr lang="en-US" sz="1700" dirty="0">
                <a:latin typeface="Book Antiqua" panose="02040602050305030304" pitchFamily="18" charset="0"/>
              </a:rPr>
              <a:t>The next instruction is where </a:t>
            </a:r>
            <a:r>
              <a:rPr lang="en-US" sz="1700" dirty="0">
                <a:highlight>
                  <a:srgbClr val="FFFF00"/>
                </a:highlight>
                <a:latin typeface="Book Antiqua" panose="02040602050305030304" pitchFamily="18" charset="0"/>
              </a:rPr>
              <a:t>fact</a:t>
            </a:r>
            <a:r>
              <a:rPr lang="en-US" sz="1700" dirty="0">
                <a:latin typeface="Book Antiqua" panose="02040602050305030304" pitchFamily="18" charset="0"/>
              </a:rPr>
              <a:t> returns; its result is in </a:t>
            </a:r>
            <a:r>
              <a:rPr lang="en-US" sz="1700" dirty="0">
                <a:solidFill>
                  <a:srgbClr val="0070C0"/>
                </a:solidFill>
                <a:latin typeface="Book Antiqua" panose="02040602050305030304" pitchFamily="18" charset="0"/>
              </a:rPr>
              <a:t>x10</a:t>
            </a:r>
            <a:r>
              <a:rPr lang="en-US" sz="1700" dirty="0">
                <a:latin typeface="Book Antiqua" panose="02040602050305030304" pitchFamily="18" charset="0"/>
              </a:rPr>
              <a:t>.</a:t>
            </a:r>
          </a:p>
          <a:p>
            <a:pPr algn="l"/>
            <a:r>
              <a:rPr lang="en-CA" sz="1700" dirty="0">
                <a:latin typeface="Book Antiqua" panose="02040602050305030304" pitchFamily="18" charset="0"/>
              </a:rPr>
              <a:t>Now the old </a:t>
            </a:r>
            <a:r>
              <a:rPr lang="en-US" sz="1700" dirty="0">
                <a:latin typeface="Book Antiqua" panose="02040602050305030304" pitchFamily="18" charset="0"/>
              </a:rPr>
              <a:t>return address and old argument are restored, along with the stack pointer: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400" dirty="0">
              <a:latin typeface="Book Antiqua" panose="02040602050305030304" pitchFamily="18" charset="0"/>
            </a:endParaRPr>
          </a:p>
          <a:p>
            <a:endParaRPr lang="en-US" sz="2400" dirty="0">
              <a:latin typeface="Book Antiqua" panose="02040602050305030304" pitchFamily="18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133DDAF-0A3F-4E71-BA4F-5151276EE84B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-20000" contrast="40000"/>
          </a:blip>
          <a:stretch>
            <a:fillRect/>
          </a:stretch>
        </p:blipFill>
        <p:spPr>
          <a:xfrm>
            <a:off x="547937" y="3773412"/>
            <a:ext cx="5028703" cy="54864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2F32111-F2CD-4863-AC60-A27FF5A08675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-20000" contrast="40000"/>
          </a:blip>
          <a:stretch>
            <a:fillRect/>
          </a:stretch>
        </p:blipFill>
        <p:spPr>
          <a:xfrm>
            <a:off x="582774" y="5715953"/>
            <a:ext cx="4846320" cy="8101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370B7F1-2737-4F4D-8F94-9DE94ABC1F6C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-20000" contrast="40000"/>
          </a:blip>
          <a:stretch>
            <a:fillRect/>
          </a:stretch>
        </p:blipFill>
        <p:spPr>
          <a:xfrm>
            <a:off x="6121501" y="3700461"/>
            <a:ext cx="5465632" cy="54864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22C31AF-4E2B-43AB-905D-CEFD110E0580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bright="-20000" contrast="40000"/>
          </a:blip>
          <a:stretch>
            <a:fillRect/>
          </a:stretch>
        </p:blipFill>
        <p:spPr>
          <a:xfrm>
            <a:off x="6576965" y="5283528"/>
            <a:ext cx="5338809" cy="118872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1F9FF02-E3A6-474E-AE4C-5F7760BFB2ED}"/>
              </a:ext>
            </a:extLst>
          </p:cNvPr>
          <p:cNvSpPr/>
          <p:nvPr/>
        </p:nvSpPr>
        <p:spPr>
          <a:xfrm>
            <a:off x="5560277" y="1864713"/>
            <a:ext cx="53572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A2FC521-E38C-4746-B321-3F1ECF33BE00}"/>
              </a:ext>
            </a:extLst>
          </p:cNvPr>
          <p:cNvSpPr/>
          <p:nvPr/>
        </p:nvSpPr>
        <p:spPr>
          <a:xfrm>
            <a:off x="0" y="3586067"/>
            <a:ext cx="53572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33A3AD7-3B2C-499A-8C71-55D87C789513}"/>
              </a:ext>
            </a:extLst>
          </p:cNvPr>
          <p:cNvSpPr/>
          <p:nvPr/>
        </p:nvSpPr>
        <p:spPr>
          <a:xfrm>
            <a:off x="88129" y="5605639"/>
            <a:ext cx="53572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09E133B-7670-40C6-B841-7152AE7F9BFC}"/>
              </a:ext>
            </a:extLst>
          </p:cNvPr>
          <p:cNvSpPr/>
          <p:nvPr/>
        </p:nvSpPr>
        <p:spPr>
          <a:xfrm>
            <a:off x="5639311" y="3513116"/>
            <a:ext cx="53572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3D193A6-8D49-42D0-AEF9-5BE7BFEB919A}"/>
              </a:ext>
            </a:extLst>
          </p:cNvPr>
          <p:cNvSpPr/>
          <p:nvPr/>
        </p:nvSpPr>
        <p:spPr>
          <a:xfrm>
            <a:off x="6009424" y="5334917"/>
            <a:ext cx="53572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46422723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1CFAC-A95E-472E-ABE2-A4E4AD09B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775" y="365125"/>
            <a:ext cx="11268075" cy="568325"/>
          </a:xfrm>
        </p:spPr>
        <p:txBody>
          <a:bodyPr>
            <a:noAutofit/>
          </a:bodyPr>
          <a:lstStyle/>
          <a:p>
            <a:r>
              <a:rPr lang="en-US" sz="2400" dirty="0">
                <a:solidFill>
                  <a:srgbClr val="C00000"/>
                </a:solidFill>
                <a:latin typeface="Book Antiqua" panose="02040602050305030304" pitchFamily="18" charset="0"/>
              </a:rPr>
              <a:t>Non-Leaf Procedure Example</a:t>
            </a:r>
            <a:endParaRPr lang="en-CA" sz="2400" dirty="0">
              <a:solidFill>
                <a:srgbClr val="C00000"/>
              </a:solidFill>
              <a:latin typeface="Book Antiqua" panose="0204060205030503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FAF54C-3B6F-460F-82AF-2019378D4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70969-1D9F-4E41-A1EE-4EB62BCADA54}" type="slidenum">
              <a:rPr lang="en-CA" smtClean="0"/>
              <a:t>75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30616F-7F92-482E-B926-4C016A2451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dirty="0"/>
              <a:t>@ Dr. Mahmoud S. Masadeh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8A2BCFA-D019-4330-983D-2838914DCD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0976" y="3269296"/>
            <a:ext cx="5762624" cy="3199289"/>
          </a:xfrm>
        </p:spPr>
        <p:txBody>
          <a:bodyPr>
            <a:normAutofit/>
          </a:bodyPr>
          <a:lstStyle/>
          <a:p>
            <a:pPr algn="l"/>
            <a:r>
              <a:rPr lang="en-US" sz="1700" dirty="0">
                <a:latin typeface="Book Antiqua" panose="02040602050305030304" pitchFamily="18" charset="0"/>
              </a:rPr>
              <a:t>The next two instructions test whether n is less than 1, going to</a:t>
            </a:r>
            <a:r>
              <a:rPr lang="en-US" sz="1700" dirty="0">
                <a:solidFill>
                  <a:srgbClr val="0070C0"/>
                </a:solidFill>
                <a:latin typeface="Book Antiqua" panose="02040602050305030304" pitchFamily="18" charset="0"/>
              </a:rPr>
              <a:t> L1 </a:t>
            </a:r>
            <a:r>
              <a:rPr lang="en-US" sz="1700" dirty="0">
                <a:latin typeface="Book Antiqua" panose="02040602050305030304" pitchFamily="18" charset="0"/>
              </a:rPr>
              <a:t>if </a:t>
            </a:r>
            <a:r>
              <a:rPr lang="en-CA" sz="1700" dirty="0">
                <a:solidFill>
                  <a:srgbClr val="0070C0"/>
                </a:solidFill>
                <a:latin typeface="Book Antiqua" panose="02040602050305030304" pitchFamily="18" charset="0"/>
              </a:rPr>
              <a:t>n ≥ 1</a:t>
            </a:r>
            <a:r>
              <a:rPr lang="en-CA" sz="1700" dirty="0">
                <a:latin typeface="Book Antiqua" panose="02040602050305030304" pitchFamily="18" charset="0"/>
              </a:rPr>
              <a:t>.</a:t>
            </a:r>
          </a:p>
          <a:p>
            <a:pPr algn="l"/>
            <a:endParaRPr lang="en-CA" sz="1700" dirty="0">
              <a:latin typeface="Book Antiqua" panose="02040602050305030304" pitchFamily="18" charset="0"/>
            </a:endParaRPr>
          </a:p>
          <a:p>
            <a:pPr algn="l"/>
            <a:endParaRPr lang="en-CA" sz="1700" dirty="0">
              <a:latin typeface="Book Antiqua" panose="02040602050305030304" pitchFamily="18" charset="0"/>
            </a:endParaRPr>
          </a:p>
          <a:p>
            <a:pPr algn="l"/>
            <a:r>
              <a:rPr lang="en-US" sz="1800" b="0" i="0" u="none" strike="noStrike" baseline="0" dirty="0">
                <a:latin typeface="MinionPro-Regular"/>
              </a:rPr>
              <a:t>If </a:t>
            </a:r>
            <a:r>
              <a:rPr lang="en-US" sz="1800" b="0" i="0" u="none" strike="noStrike" baseline="0" dirty="0">
                <a:latin typeface="LetterGothicStd"/>
              </a:rPr>
              <a:t>n </a:t>
            </a:r>
            <a:r>
              <a:rPr lang="en-US" sz="1800" b="0" i="0" u="none" strike="noStrike" baseline="0" dirty="0">
                <a:latin typeface="MinionPro-Regular"/>
              </a:rPr>
              <a:t>&lt; 1, </a:t>
            </a:r>
            <a:r>
              <a:rPr lang="en-US" sz="1800" b="0" i="0" u="none" strike="noStrike" baseline="0" dirty="0">
                <a:latin typeface="LetterGothicStd"/>
              </a:rPr>
              <a:t>fact </a:t>
            </a:r>
            <a:r>
              <a:rPr lang="en-US" sz="1800" b="0" i="0" u="none" strike="noStrike" baseline="0" dirty="0">
                <a:latin typeface="MinionPro-Regular"/>
              </a:rPr>
              <a:t>returns 1 by putting 1 into a value register (it adds 1 to 0 and places that sum in </a:t>
            </a:r>
            <a:r>
              <a:rPr lang="en-US" sz="1800" b="0" i="0" u="none" strike="noStrike" baseline="0" dirty="0">
                <a:latin typeface="LetterGothicStd"/>
              </a:rPr>
              <a:t>x10)</a:t>
            </a:r>
            <a:r>
              <a:rPr lang="en-US" sz="1800" b="0" i="0" u="none" strike="noStrike" baseline="0" dirty="0">
                <a:latin typeface="MinionPro-Regular"/>
              </a:rPr>
              <a:t>. </a:t>
            </a:r>
          </a:p>
          <a:p>
            <a:pPr algn="l"/>
            <a:r>
              <a:rPr lang="en-US" sz="1800" dirty="0">
                <a:latin typeface="MinionPro-Regular"/>
              </a:rPr>
              <a:t>T</a:t>
            </a:r>
            <a:r>
              <a:rPr lang="en-US" sz="1800" b="0" i="0" u="none" strike="noStrike" baseline="0" dirty="0">
                <a:latin typeface="MinionPro-Regular"/>
              </a:rPr>
              <a:t>hen, pops the two saved values off the stack and branches to the return address.</a:t>
            </a:r>
          </a:p>
          <a:p>
            <a:pPr algn="l"/>
            <a:endParaRPr lang="en-CA" sz="1700" dirty="0">
              <a:latin typeface="Book Antiqua" panose="02040602050305030304" pitchFamily="18" charset="0"/>
            </a:endParaRPr>
          </a:p>
          <a:p>
            <a:pPr marL="0" indent="0" algn="l">
              <a:buNone/>
            </a:pPr>
            <a:endParaRPr lang="en-US" sz="2400" dirty="0">
              <a:latin typeface="Book Antiqua" panose="02040602050305030304" pitchFamily="18" charset="0"/>
            </a:endParaRPr>
          </a:p>
          <a:p>
            <a:pPr algn="l"/>
            <a:endParaRPr lang="en-US" sz="2400" dirty="0">
              <a:latin typeface="Book Antiqua" panose="02040602050305030304" pitchFamily="18" charset="0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2ACF7A1-31B5-48CA-9AF8-0C877DCEB921}"/>
              </a:ext>
            </a:extLst>
          </p:cNvPr>
          <p:cNvSpPr txBox="1">
            <a:spLocks/>
          </p:cNvSpPr>
          <p:nvPr/>
        </p:nvSpPr>
        <p:spPr>
          <a:xfrm>
            <a:off x="4972049" y="879475"/>
            <a:ext cx="6943725" cy="22018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700" dirty="0">
                <a:latin typeface="Book Antiqua" panose="02040602050305030304" pitchFamily="18" charset="0"/>
              </a:rPr>
              <a:t>The parameter variable </a:t>
            </a:r>
            <a:r>
              <a:rPr lang="en-US" sz="1700" dirty="0">
                <a:solidFill>
                  <a:srgbClr val="0070C0"/>
                </a:solidFill>
                <a:latin typeface="Book Antiqua" panose="02040602050305030304" pitchFamily="18" charset="0"/>
              </a:rPr>
              <a:t>n</a:t>
            </a:r>
            <a:r>
              <a:rPr lang="en-US" sz="1700" dirty="0">
                <a:latin typeface="Book Antiqua" panose="02040602050305030304" pitchFamily="18" charset="0"/>
              </a:rPr>
              <a:t> corresponds to the argument register </a:t>
            </a:r>
            <a:r>
              <a:rPr lang="en-US" sz="1700" dirty="0">
                <a:solidFill>
                  <a:srgbClr val="0070C0"/>
                </a:solidFill>
                <a:latin typeface="Book Antiqua" panose="02040602050305030304" pitchFamily="18" charset="0"/>
              </a:rPr>
              <a:t>x10</a:t>
            </a:r>
            <a:r>
              <a:rPr lang="en-US" sz="1700" dirty="0">
                <a:latin typeface="Book Antiqua" panose="02040602050305030304" pitchFamily="18" charset="0"/>
              </a:rPr>
              <a:t>.</a:t>
            </a:r>
          </a:p>
          <a:p>
            <a:pPr algn="l"/>
            <a:r>
              <a:rPr lang="en-CA" sz="1700" dirty="0">
                <a:latin typeface="Book Antiqua" panose="02040602050305030304" pitchFamily="18" charset="0"/>
              </a:rPr>
              <a:t>The </a:t>
            </a:r>
            <a:r>
              <a:rPr lang="en-US" sz="1700" dirty="0">
                <a:latin typeface="Book Antiqua" panose="02040602050305030304" pitchFamily="18" charset="0"/>
              </a:rPr>
              <a:t>compiled program starts with the </a:t>
            </a:r>
            <a:r>
              <a:rPr lang="en-US" sz="1700" dirty="0">
                <a:solidFill>
                  <a:srgbClr val="0070C0"/>
                </a:solidFill>
                <a:latin typeface="Book Antiqua" panose="02040602050305030304" pitchFamily="18" charset="0"/>
              </a:rPr>
              <a:t>label</a:t>
            </a:r>
            <a:r>
              <a:rPr lang="en-US" sz="1700" dirty="0">
                <a:latin typeface="Book Antiqua" panose="02040602050305030304" pitchFamily="18" charset="0"/>
              </a:rPr>
              <a:t> of the procedure.</a:t>
            </a:r>
          </a:p>
          <a:p>
            <a:pPr algn="l"/>
            <a:r>
              <a:rPr lang="en-US" sz="1700" dirty="0">
                <a:latin typeface="Book Antiqua" panose="02040602050305030304" pitchFamily="18" charset="0"/>
              </a:rPr>
              <a:t>Then, saves two registers on the stack, the return address and x10:</a:t>
            </a:r>
          </a:p>
          <a:p>
            <a:endParaRPr lang="en-US" sz="2400" dirty="0">
              <a:latin typeface="Book Antiqua" panose="0204060205030503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C755D01-27CB-4EE7-9585-094C95176556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-20000" contrast="40000"/>
          </a:blip>
          <a:stretch>
            <a:fillRect/>
          </a:stretch>
        </p:blipFill>
        <p:spPr>
          <a:xfrm>
            <a:off x="6043610" y="1947227"/>
            <a:ext cx="4640690" cy="9144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90A2E3B9-381D-4730-B52C-3CF5AA1A6E51}"/>
              </a:ext>
            </a:extLst>
          </p:cNvPr>
          <p:cNvSpPr txBox="1">
            <a:spLocks/>
          </p:cNvSpPr>
          <p:nvPr/>
        </p:nvSpPr>
        <p:spPr>
          <a:xfrm>
            <a:off x="5943600" y="3049587"/>
            <a:ext cx="6248400" cy="33289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dirty="0">
                <a:latin typeface="Book Antiqua" panose="02040602050305030304" pitchFamily="18" charset="0"/>
              </a:rPr>
              <a:t>If </a:t>
            </a:r>
            <a:r>
              <a:rPr lang="en-US" sz="1700" dirty="0">
                <a:solidFill>
                  <a:srgbClr val="0070C0"/>
                </a:solidFill>
                <a:latin typeface="Book Antiqua" panose="02040602050305030304" pitchFamily="18" charset="0"/>
              </a:rPr>
              <a:t>n</a:t>
            </a:r>
            <a:r>
              <a:rPr lang="en-US" sz="1700" dirty="0">
                <a:latin typeface="Book Antiqua" panose="02040602050305030304" pitchFamily="18" charset="0"/>
              </a:rPr>
              <a:t> is </a:t>
            </a:r>
            <a:r>
              <a:rPr lang="en-US" sz="1700" dirty="0">
                <a:solidFill>
                  <a:srgbClr val="0070C0"/>
                </a:solidFill>
                <a:latin typeface="Book Antiqua" panose="02040602050305030304" pitchFamily="18" charset="0"/>
              </a:rPr>
              <a:t>not less than 1</a:t>
            </a:r>
            <a:r>
              <a:rPr lang="en-US" sz="1700" dirty="0">
                <a:latin typeface="Book Antiqua" panose="02040602050305030304" pitchFamily="18" charset="0"/>
              </a:rPr>
              <a:t>, the argument </a:t>
            </a:r>
            <a:r>
              <a:rPr lang="en-US" sz="1700" dirty="0">
                <a:solidFill>
                  <a:srgbClr val="0070C0"/>
                </a:solidFill>
                <a:latin typeface="Book Antiqua" panose="02040602050305030304" pitchFamily="18" charset="0"/>
              </a:rPr>
              <a:t>n</a:t>
            </a:r>
            <a:r>
              <a:rPr lang="en-US" sz="1700" dirty="0">
                <a:latin typeface="Book Antiqua" panose="02040602050305030304" pitchFamily="18" charset="0"/>
              </a:rPr>
              <a:t> is </a:t>
            </a:r>
            <a:r>
              <a:rPr lang="en-US" sz="1700" dirty="0">
                <a:solidFill>
                  <a:srgbClr val="0070C0"/>
                </a:solidFill>
                <a:latin typeface="Book Antiqua" panose="02040602050305030304" pitchFamily="18" charset="0"/>
              </a:rPr>
              <a:t>decremented</a:t>
            </a:r>
            <a:r>
              <a:rPr lang="en-US" sz="1700" dirty="0">
                <a:latin typeface="Book Antiqua" panose="02040602050305030304" pitchFamily="18" charset="0"/>
              </a:rPr>
              <a:t> and then </a:t>
            </a:r>
            <a:r>
              <a:rPr lang="en-US" sz="1700" dirty="0">
                <a:solidFill>
                  <a:srgbClr val="0070C0"/>
                </a:solidFill>
                <a:latin typeface="Book Antiqua" panose="02040602050305030304" pitchFamily="18" charset="0"/>
              </a:rPr>
              <a:t>fact</a:t>
            </a:r>
            <a:r>
              <a:rPr lang="en-US" sz="1700" dirty="0">
                <a:latin typeface="Book Antiqua" panose="02040602050305030304" pitchFamily="18" charset="0"/>
              </a:rPr>
              <a:t> is called again with the decremented value:</a:t>
            </a:r>
          </a:p>
          <a:p>
            <a:pPr algn="l"/>
            <a:endParaRPr lang="en-US" sz="1700" dirty="0">
              <a:latin typeface="Book Antiqua" panose="02040602050305030304" pitchFamily="18" charset="0"/>
            </a:endParaRPr>
          </a:p>
          <a:p>
            <a:pPr algn="l"/>
            <a:endParaRPr lang="en-US" sz="1700" dirty="0">
              <a:latin typeface="Book Antiqua" panose="02040602050305030304" pitchFamily="18" charset="0"/>
            </a:endParaRPr>
          </a:p>
          <a:p>
            <a:pPr algn="l"/>
            <a:r>
              <a:rPr lang="en-US" sz="1700" dirty="0">
                <a:latin typeface="Book Antiqua" panose="02040602050305030304" pitchFamily="18" charset="0"/>
              </a:rPr>
              <a:t>The next instruction is where fact returns; its result is in </a:t>
            </a:r>
            <a:r>
              <a:rPr lang="en-US" sz="1700" dirty="0">
                <a:solidFill>
                  <a:srgbClr val="0070C0"/>
                </a:solidFill>
                <a:latin typeface="Book Antiqua" panose="02040602050305030304" pitchFamily="18" charset="0"/>
              </a:rPr>
              <a:t>x10</a:t>
            </a:r>
            <a:r>
              <a:rPr lang="en-US" sz="1700" dirty="0">
                <a:latin typeface="Book Antiqua" panose="02040602050305030304" pitchFamily="18" charset="0"/>
              </a:rPr>
              <a:t>.</a:t>
            </a:r>
          </a:p>
          <a:p>
            <a:pPr algn="l"/>
            <a:r>
              <a:rPr lang="en-CA" sz="1700" dirty="0">
                <a:latin typeface="Book Antiqua" panose="02040602050305030304" pitchFamily="18" charset="0"/>
              </a:rPr>
              <a:t>Now the old </a:t>
            </a:r>
            <a:r>
              <a:rPr lang="en-US" sz="1700" dirty="0">
                <a:latin typeface="Book Antiqua" panose="02040602050305030304" pitchFamily="18" charset="0"/>
              </a:rPr>
              <a:t>return address and old argument are restored, along with the stack pointer: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400" dirty="0">
              <a:latin typeface="Book Antiqua" panose="02040602050305030304" pitchFamily="18" charset="0"/>
            </a:endParaRPr>
          </a:p>
          <a:p>
            <a:endParaRPr lang="en-US" sz="2400" dirty="0">
              <a:latin typeface="Book Antiqua" panose="02040602050305030304" pitchFamily="18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133DDAF-0A3F-4E71-BA4F-5151276EE84B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-20000" contrast="40000"/>
          </a:blip>
          <a:stretch>
            <a:fillRect/>
          </a:stretch>
        </p:blipFill>
        <p:spPr>
          <a:xfrm>
            <a:off x="497457" y="3865905"/>
            <a:ext cx="5028703" cy="54864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2F32111-F2CD-4863-AC60-A27FF5A08675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-20000" contrast="40000"/>
          </a:blip>
          <a:stretch>
            <a:fillRect/>
          </a:stretch>
        </p:blipFill>
        <p:spPr>
          <a:xfrm>
            <a:off x="481809" y="5837837"/>
            <a:ext cx="4846320" cy="8101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370B7F1-2737-4F4D-8F94-9DE94ABC1F6C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-20000" contrast="40000"/>
          </a:blip>
          <a:stretch>
            <a:fillRect/>
          </a:stretch>
        </p:blipFill>
        <p:spPr>
          <a:xfrm>
            <a:off x="6121501" y="3700461"/>
            <a:ext cx="5465632" cy="54864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22C31AF-4E2B-43AB-905D-CEFD110E0580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-20000" contrast="40000"/>
          </a:blip>
          <a:stretch>
            <a:fillRect/>
          </a:stretch>
        </p:blipFill>
        <p:spPr>
          <a:xfrm>
            <a:off x="6626193" y="5334917"/>
            <a:ext cx="4517453" cy="100584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26EE06B-1253-4FB4-8EAB-842873832CAF}"/>
              </a:ext>
            </a:extLst>
          </p:cNvPr>
          <p:cNvSpPr txBox="1"/>
          <p:nvPr/>
        </p:nvSpPr>
        <p:spPr>
          <a:xfrm>
            <a:off x="180976" y="949043"/>
            <a:ext cx="4876799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700" dirty="0">
                <a:latin typeface="Book Antiqua" panose="02040602050305030304" pitchFamily="18" charset="0"/>
              </a:rPr>
              <a:t>Next, argument register </a:t>
            </a:r>
            <a:r>
              <a:rPr lang="en-US" sz="1700" dirty="0">
                <a:solidFill>
                  <a:srgbClr val="0070C0"/>
                </a:solidFill>
                <a:latin typeface="Book Antiqua" panose="02040602050305030304" pitchFamily="18" charset="0"/>
              </a:rPr>
              <a:t>x10 </a:t>
            </a:r>
            <a:r>
              <a:rPr lang="en-US" sz="1700" dirty="0">
                <a:latin typeface="Book Antiqua" panose="02040602050305030304" pitchFamily="18" charset="0"/>
              </a:rPr>
              <a:t>gets the product of the old argument and the result of </a:t>
            </a:r>
            <a:r>
              <a:rPr lang="en-US" sz="1700" dirty="0">
                <a:solidFill>
                  <a:srgbClr val="0070C0"/>
                </a:solidFill>
                <a:latin typeface="Book Antiqua" panose="02040602050305030304" pitchFamily="18" charset="0"/>
              </a:rPr>
              <a:t>fact(n - 1), </a:t>
            </a:r>
            <a:r>
              <a:rPr lang="en-US" sz="1700" dirty="0">
                <a:latin typeface="Book Antiqua" panose="02040602050305030304" pitchFamily="18" charset="0"/>
              </a:rPr>
              <a:t>now in </a:t>
            </a:r>
            <a:r>
              <a:rPr lang="en-US" sz="1700" dirty="0">
                <a:solidFill>
                  <a:srgbClr val="0070C0"/>
                </a:solidFill>
                <a:latin typeface="Book Antiqua" panose="02040602050305030304" pitchFamily="18" charset="0"/>
              </a:rPr>
              <a:t>x6</a:t>
            </a:r>
            <a:r>
              <a:rPr lang="en-US" sz="1700" dirty="0">
                <a:latin typeface="Book Antiqua" panose="02040602050305030304" pitchFamily="18" charset="0"/>
              </a:rPr>
              <a:t>.</a:t>
            </a:r>
          </a:p>
          <a:p>
            <a:pPr algn="l"/>
            <a:r>
              <a:rPr lang="en-US" sz="1700" dirty="0">
                <a:latin typeface="Book Antiqua" panose="02040602050305030304" pitchFamily="18" charset="0"/>
              </a:rPr>
              <a:t>We assume a multiply instruction is available</a:t>
            </a:r>
            <a:endParaRPr lang="en-CA" sz="1700" dirty="0">
              <a:latin typeface="Book Antiqua" panose="0204060205030503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4E5A36C-FE48-4628-8055-AE511FB02B6C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bright="-20000" contrast="40000"/>
          </a:blip>
          <a:stretch>
            <a:fillRect/>
          </a:stretch>
        </p:blipFill>
        <p:spPr>
          <a:xfrm>
            <a:off x="286179" y="2050507"/>
            <a:ext cx="4909709" cy="4572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5C383E9-24CA-48AB-A90E-7702E00C620E}"/>
              </a:ext>
            </a:extLst>
          </p:cNvPr>
          <p:cNvSpPr txBox="1"/>
          <p:nvPr/>
        </p:nvSpPr>
        <p:spPr>
          <a:xfrm>
            <a:off x="180976" y="2565968"/>
            <a:ext cx="5157540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700" dirty="0">
                <a:latin typeface="Book Antiqua" panose="02040602050305030304" pitchFamily="18" charset="0"/>
              </a:rPr>
              <a:t>Finally, fact branches again to the return address:</a:t>
            </a:r>
            <a:endParaRPr lang="en-CA" sz="1700" dirty="0">
              <a:latin typeface="Book Antiqua" panose="02040602050305030304" pitchFamily="18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B2EF722-FC4A-491A-B275-B767C8A50E51}"/>
              </a:ext>
            </a:extLst>
          </p:cNvPr>
          <p:cNvPicPr>
            <a:picLocks noChangeAspect="1"/>
          </p:cNvPicPr>
          <p:nvPr/>
        </p:nvPicPr>
        <p:blipFill>
          <a:blip r:embed="rId8">
            <a:lum bright="-20000" contrast="40000"/>
          </a:blip>
          <a:stretch>
            <a:fillRect/>
          </a:stretch>
        </p:blipFill>
        <p:spPr>
          <a:xfrm>
            <a:off x="340687" y="2898457"/>
            <a:ext cx="4855201" cy="3657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99ACEBB-579E-492F-8B76-8A1FBA9627BB}"/>
              </a:ext>
            </a:extLst>
          </p:cNvPr>
          <p:cNvSpPr/>
          <p:nvPr/>
        </p:nvSpPr>
        <p:spPr>
          <a:xfrm>
            <a:off x="5560277" y="1864713"/>
            <a:ext cx="53572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5546FD9-324A-47DC-8AA1-09F7F2E0CB56}"/>
              </a:ext>
            </a:extLst>
          </p:cNvPr>
          <p:cNvSpPr/>
          <p:nvPr/>
        </p:nvSpPr>
        <p:spPr>
          <a:xfrm>
            <a:off x="0" y="3586067"/>
            <a:ext cx="53572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8792545-E402-4692-84AF-CF9E02B1B12C}"/>
              </a:ext>
            </a:extLst>
          </p:cNvPr>
          <p:cNvSpPr/>
          <p:nvPr/>
        </p:nvSpPr>
        <p:spPr>
          <a:xfrm>
            <a:off x="88129" y="5605639"/>
            <a:ext cx="53572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529C18D-B5F2-42DA-AA6A-F2330FFF5D94}"/>
              </a:ext>
            </a:extLst>
          </p:cNvPr>
          <p:cNvSpPr/>
          <p:nvPr/>
        </p:nvSpPr>
        <p:spPr>
          <a:xfrm>
            <a:off x="5639311" y="3513116"/>
            <a:ext cx="53572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5D5FB3F-85F8-4004-BA05-341B2D784888}"/>
              </a:ext>
            </a:extLst>
          </p:cNvPr>
          <p:cNvSpPr/>
          <p:nvPr/>
        </p:nvSpPr>
        <p:spPr>
          <a:xfrm>
            <a:off x="6009424" y="5334917"/>
            <a:ext cx="53572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659D72E-B7DB-4BC0-8006-7392D8EF3172}"/>
              </a:ext>
            </a:extLst>
          </p:cNvPr>
          <p:cNvSpPr/>
          <p:nvPr/>
        </p:nvSpPr>
        <p:spPr>
          <a:xfrm>
            <a:off x="-108062" y="1787943"/>
            <a:ext cx="53572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6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4A5CC81-8EDE-4421-8C5F-44162F4D6270}"/>
              </a:ext>
            </a:extLst>
          </p:cNvPr>
          <p:cNvSpPr/>
          <p:nvPr/>
        </p:nvSpPr>
        <p:spPr>
          <a:xfrm>
            <a:off x="-113133" y="2735749"/>
            <a:ext cx="53572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93354198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1CFAC-A95E-472E-ABE2-A4E4AD09B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775" y="365125"/>
            <a:ext cx="11268075" cy="568325"/>
          </a:xfrm>
        </p:spPr>
        <p:txBody>
          <a:bodyPr>
            <a:noAutofit/>
          </a:bodyPr>
          <a:lstStyle/>
          <a:p>
            <a:r>
              <a:rPr lang="en-US" sz="2400" dirty="0">
                <a:solidFill>
                  <a:srgbClr val="C00000"/>
                </a:solidFill>
                <a:latin typeface="Book Antiqua" panose="02040602050305030304" pitchFamily="18" charset="0"/>
              </a:rPr>
              <a:t>Non-Leaf Procedure Example</a:t>
            </a:r>
            <a:endParaRPr lang="en-CA" sz="2400" dirty="0">
              <a:solidFill>
                <a:srgbClr val="C00000"/>
              </a:solidFill>
              <a:latin typeface="Book Antiqua" panose="0204060205030503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FAF54C-3B6F-460F-82AF-2019378D4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70969-1D9F-4E41-A1EE-4EB62BCADA54}" type="slidenum">
              <a:rPr lang="en-CA" smtClean="0"/>
              <a:t>76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30616F-7F92-482E-B926-4C016A2451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dirty="0"/>
              <a:t>@ Dr. Mahmoud S. Masadeh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C755D01-27CB-4EE7-9585-094C95176556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-20000" contrast="40000"/>
          </a:blip>
          <a:stretch>
            <a:fillRect/>
          </a:stretch>
        </p:blipFill>
        <p:spPr>
          <a:xfrm>
            <a:off x="564132" y="899762"/>
            <a:ext cx="4640690" cy="9144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133DDAF-0A3F-4E71-BA4F-5151276EE84B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-20000" contrast="40000"/>
          </a:blip>
          <a:stretch>
            <a:fillRect/>
          </a:stretch>
        </p:blipFill>
        <p:spPr>
          <a:xfrm>
            <a:off x="787366" y="1847517"/>
            <a:ext cx="5028703" cy="54864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2F32111-F2CD-4863-AC60-A27FF5A08675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-20000" contrast="40000"/>
          </a:blip>
          <a:stretch>
            <a:fillRect/>
          </a:stretch>
        </p:blipFill>
        <p:spPr>
          <a:xfrm>
            <a:off x="590817" y="2498169"/>
            <a:ext cx="4846320" cy="8101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370B7F1-2737-4F4D-8F94-9DE94ABC1F6C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-20000" contrast="40000"/>
          </a:blip>
          <a:stretch>
            <a:fillRect/>
          </a:stretch>
        </p:blipFill>
        <p:spPr>
          <a:xfrm>
            <a:off x="787366" y="3413013"/>
            <a:ext cx="5465632" cy="54864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22C31AF-4E2B-43AB-905D-CEFD110E0580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-20000" contrast="40000"/>
          </a:blip>
          <a:stretch>
            <a:fillRect/>
          </a:stretch>
        </p:blipFill>
        <p:spPr>
          <a:xfrm>
            <a:off x="509362" y="4029418"/>
            <a:ext cx="4763860" cy="106070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4E5A36C-FE48-4628-8055-AE511FB02B6C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bright="-20000" contrast="40000"/>
          </a:blip>
          <a:stretch>
            <a:fillRect/>
          </a:stretch>
        </p:blipFill>
        <p:spPr>
          <a:xfrm>
            <a:off x="691069" y="5201350"/>
            <a:ext cx="4909709" cy="4572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B2EF722-FC4A-491A-B275-B767C8A50E51}"/>
              </a:ext>
            </a:extLst>
          </p:cNvPr>
          <p:cNvPicPr>
            <a:picLocks noChangeAspect="1"/>
          </p:cNvPicPr>
          <p:nvPr/>
        </p:nvPicPr>
        <p:blipFill>
          <a:blip r:embed="rId8">
            <a:lum bright="-20000" contrast="40000"/>
          </a:blip>
          <a:stretch>
            <a:fillRect/>
          </a:stretch>
        </p:blipFill>
        <p:spPr>
          <a:xfrm>
            <a:off x="564132" y="5824570"/>
            <a:ext cx="4855201" cy="3657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BBC8D2D-423F-4F28-9593-458E4A6B2633}"/>
              </a:ext>
            </a:extLst>
          </p:cNvPr>
          <p:cNvSpPr/>
          <p:nvPr/>
        </p:nvSpPr>
        <p:spPr>
          <a:xfrm>
            <a:off x="28409" y="788308"/>
            <a:ext cx="53572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49874FE-B042-467D-8002-C8EED60F0667}"/>
              </a:ext>
            </a:extLst>
          </p:cNvPr>
          <p:cNvSpPr/>
          <p:nvPr/>
        </p:nvSpPr>
        <p:spPr>
          <a:xfrm>
            <a:off x="28409" y="1721849"/>
            <a:ext cx="53572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EB6ED00-8748-4D85-8A3C-F0DE46C7EB12}"/>
              </a:ext>
            </a:extLst>
          </p:cNvPr>
          <p:cNvSpPr/>
          <p:nvPr/>
        </p:nvSpPr>
        <p:spPr>
          <a:xfrm>
            <a:off x="155346" y="2512709"/>
            <a:ext cx="427308" cy="92557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42639BC-C312-4301-9B18-6DA50D00CCE2}"/>
              </a:ext>
            </a:extLst>
          </p:cNvPr>
          <p:cNvSpPr/>
          <p:nvPr/>
        </p:nvSpPr>
        <p:spPr>
          <a:xfrm>
            <a:off x="0" y="3171122"/>
            <a:ext cx="53572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D89F1EB-9477-47BB-AFEF-2FB5D07A021E}"/>
              </a:ext>
            </a:extLst>
          </p:cNvPr>
          <p:cNvSpPr/>
          <p:nvPr/>
        </p:nvSpPr>
        <p:spPr>
          <a:xfrm>
            <a:off x="37184" y="4084454"/>
            <a:ext cx="53572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2BC00CF-9E58-4194-AFA2-9DB37D5757A8}"/>
              </a:ext>
            </a:extLst>
          </p:cNvPr>
          <p:cNvSpPr/>
          <p:nvPr/>
        </p:nvSpPr>
        <p:spPr>
          <a:xfrm>
            <a:off x="155346" y="4909338"/>
            <a:ext cx="53572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6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6D973A4-0ACA-4E7E-8458-CABEF24D0652}"/>
              </a:ext>
            </a:extLst>
          </p:cNvPr>
          <p:cNvSpPr/>
          <p:nvPr/>
        </p:nvSpPr>
        <p:spPr>
          <a:xfrm>
            <a:off x="-26361" y="5569545"/>
            <a:ext cx="53572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51717979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1CFAC-A95E-472E-ABE2-A4E4AD09B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775" y="365125"/>
            <a:ext cx="11268075" cy="568325"/>
          </a:xfrm>
        </p:spPr>
        <p:txBody>
          <a:bodyPr>
            <a:noAutofit/>
          </a:bodyPr>
          <a:lstStyle/>
          <a:p>
            <a:r>
              <a:rPr lang="en-US" sz="2800" dirty="0">
                <a:solidFill>
                  <a:srgbClr val="C00000"/>
                </a:solidFill>
                <a:latin typeface="Book Antiqua" panose="02040602050305030304" pitchFamily="18" charset="0"/>
              </a:rPr>
              <a:t>Hardware/Software Interface</a:t>
            </a:r>
            <a:endParaRPr lang="en-CA" sz="2800" dirty="0">
              <a:solidFill>
                <a:srgbClr val="C00000"/>
              </a:solidFill>
              <a:latin typeface="Book Antiqua" panose="0204060205030503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C01015-A51B-4396-838C-32B7CBFABB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5775" y="1143000"/>
            <a:ext cx="11268075" cy="5267325"/>
          </a:xfrm>
        </p:spPr>
        <p:txBody>
          <a:bodyPr>
            <a:normAutofit/>
          </a:bodyPr>
          <a:lstStyle/>
          <a:p>
            <a:pPr algn="l"/>
            <a:r>
              <a:rPr lang="en-US" sz="2400" dirty="0">
                <a:latin typeface="Book Antiqua" panose="02040602050305030304" pitchFamily="18" charset="0"/>
              </a:rPr>
              <a:t>A </a:t>
            </a:r>
            <a:r>
              <a:rPr lang="en-US" sz="2400" dirty="0">
                <a:solidFill>
                  <a:srgbClr val="0070C0"/>
                </a:solidFill>
                <a:latin typeface="Book Antiqua" panose="02040602050305030304" pitchFamily="18" charset="0"/>
              </a:rPr>
              <a:t>C</a:t>
            </a:r>
            <a:r>
              <a:rPr lang="en-US" sz="2400" dirty="0">
                <a:latin typeface="Book Antiqua" panose="02040602050305030304" pitchFamily="18" charset="0"/>
              </a:rPr>
              <a:t> variable is generally a location in storage, and its interpretation depends both on its </a:t>
            </a:r>
            <a:r>
              <a:rPr lang="en-US" sz="2400" i="1" dirty="0">
                <a:solidFill>
                  <a:srgbClr val="0070C0"/>
                </a:solidFill>
                <a:latin typeface="Book Antiqua" panose="02040602050305030304" pitchFamily="18" charset="0"/>
              </a:rPr>
              <a:t>type</a:t>
            </a:r>
            <a:r>
              <a:rPr lang="en-US" sz="2400" dirty="0">
                <a:latin typeface="Book Antiqua" panose="02040602050305030304" pitchFamily="18" charset="0"/>
              </a:rPr>
              <a:t> and </a:t>
            </a:r>
            <a:r>
              <a:rPr lang="en-US" sz="2400" i="1" dirty="0">
                <a:solidFill>
                  <a:srgbClr val="0070C0"/>
                </a:solidFill>
                <a:latin typeface="Book Antiqua" panose="02040602050305030304" pitchFamily="18" charset="0"/>
              </a:rPr>
              <a:t>storage</a:t>
            </a:r>
            <a:r>
              <a:rPr lang="en-US" sz="2400" dirty="0">
                <a:latin typeface="Book Antiqua" panose="02040602050305030304" pitchFamily="18" charset="0"/>
              </a:rPr>
              <a:t> class. </a:t>
            </a:r>
          </a:p>
          <a:p>
            <a:pPr algn="l"/>
            <a:r>
              <a:rPr lang="en-US" sz="2400" dirty="0">
                <a:latin typeface="Book Antiqua" panose="02040602050305030304" pitchFamily="18" charset="0"/>
              </a:rPr>
              <a:t>Example types include </a:t>
            </a:r>
            <a:r>
              <a:rPr lang="en-US" sz="2400" dirty="0">
                <a:solidFill>
                  <a:srgbClr val="0070C0"/>
                </a:solidFill>
                <a:latin typeface="Book Antiqua" panose="02040602050305030304" pitchFamily="18" charset="0"/>
              </a:rPr>
              <a:t>integers</a:t>
            </a:r>
            <a:r>
              <a:rPr lang="en-US" sz="2400" dirty="0">
                <a:latin typeface="Book Antiqua" panose="02040602050305030304" pitchFamily="18" charset="0"/>
              </a:rPr>
              <a:t> and </a:t>
            </a:r>
            <a:r>
              <a:rPr lang="en-US" sz="2400" dirty="0">
                <a:solidFill>
                  <a:srgbClr val="0070C0"/>
                </a:solidFill>
                <a:latin typeface="Book Antiqua" panose="02040602050305030304" pitchFamily="18" charset="0"/>
              </a:rPr>
              <a:t>characters</a:t>
            </a:r>
            <a:r>
              <a:rPr lang="en-US" sz="2400" dirty="0">
                <a:latin typeface="Book Antiqua" panose="02040602050305030304" pitchFamily="18" charset="0"/>
              </a:rPr>
              <a:t>. </a:t>
            </a:r>
          </a:p>
          <a:p>
            <a:pPr algn="l"/>
            <a:r>
              <a:rPr lang="en-US" sz="2400" dirty="0">
                <a:latin typeface="Book Antiqua" panose="02040602050305030304" pitchFamily="18" charset="0"/>
              </a:rPr>
              <a:t>C has two storage classes: </a:t>
            </a:r>
            <a:r>
              <a:rPr lang="en-US" sz="2400" i="1" dirty="0">
                <a:solidFill>
                  <a:srgbClr val="FF0000"/>
                </a:solidFill>
                <a:latin typeface="Book Antiqua" panose="02040602050305030304" pitchFamily="18" charset="0"/>
              </a:rPr>
              <a:t>automatic</a:t>
            </a:r>
            <a:r>
              <a:rPr lang="en-US" sz="2400" dirty="0">
                <a:latin typeface="Book Antiqua" panose="02040602050305030304" pitchFamily="18" charset="0"/>
              </a:rPr>
              <a:t> and </a:t>
            </a:r>
            <a:r>
              <a:rPr lang="en-US" sz="2400" i="1" dirty="0">
                <a:solidFill>
                  <a:srgbClr val="FF0000"/>
                </a:solidFill>
                <a:latin typeface="Book Antiqua" panose="02040602050305030304" pitchFamily="18" charset="0"/>
              </a:rPr>
              <a:t>static</a:t>
            </a:r>
            <a:r>
              <a:rPr lang="en-US" sz="2400" dirty="0">
                <a:latin typeface="Book Antiqua" panose="02040602050305030304" pitchFamily="18" charset="0"/>
              </a:rPr>
              <a:t>.</a:t>
            </a:r>
          </a:p>
          <a:p>
            <a:pPr algn="l"/>
            <a:r>
              <a:rPr lang="en-US" sz="2400" dirty="0">
                <a:latin typeface="Book Antiqua" panose="02040602050305030304" pitchFamily="18" charset="0"/>
              </a:rPr>
              <a:t> </a:t>
            </a:r>
            <a:r>
              <a:rPr lang="en-US" sz="2400" dirty="0">
                <a:solidFill>
                  <a:srgbClr val="0070C0"/>
                </a:solidFill>
                <a:latin typeface="Book Antiqua" panose="02040602050305030304" pitchFamily="18" charset="0"/>
              </a:rPr>
              <a:t>Automatic</a:t>
            </a:r>
            <a:r>
              <a:rPr lang="en-US" sz="2400" dirty="0">
                <a:latin typeface="Book Antiqua" panose="02040602050305030304" pitchFamily="18" charset="0"/>
              </a:rPr>
              <a:t> variables are local to a procedure and are discarded when the procedure exits. </a:t>
            </a:r>
          </a:p>
          <a:p>
            <a:pPr algn="l"/>
            <a:r>
              <a:rPr lang="en-US" sz="2400" dirty="0">
                <a:solidFill>
                  <a:srgbClr val="0070C0"/>
                </a:solidFill>
                <a:latin typeface="Book Antiqua" panose="02040602050305030304" pitchFamily="18" charset="0"/>
              </a:rPr>
              <a:t>Static</a:t>
            </a:r>
            <a:r>
              <a:rPr lang="en-US" sz="2400" dirty="0">
                <a:latin typeface="Book Antiqua" panose="02040602050305030304" pitchFamily="18" charset="0"/>
              </a:rPr>
              <a:t> variables exist across exits from and entries to procedures. </a:t>
            </a:r>
          </a:p>
          <a:p>
            <a:pPr algn="l"/>
            <a:r>
              <a:rPr lang="en-US" sz="2400" dirty="0">
                <a:latin typeface="Book Antiqua" panose="02040602050305030304" pitchFamily="18" charset="0"/>
              </a:rPr>
              <a:t>C variables </a:t>
            </a:r>
            <a:r>
              <a:rPr lang="en-US" sz="2400" dirty="0">
                <a:solidFill>
                  <a:srgbClr val="0070C0"/>
                </a:solidFill>
                <a:latin typeface="Book Antiqua" panose="02040602050305030304" pitchFamily="18" charset="0"/>
              </a:rPr>
              <a:t>declared outside all procedures </a:t>
            </a:r>
            <a:r>
              <a:rPr lang="en-US" sz="2400" dirty="0">
                <a:latin typeface="Book Antiqua" panose="02040602050305030304" pitchFamily="18" charset="0"/>
              </a:rPr>
              <a:t>are considered </a:t>
            </a:r>
            <a:r>
              <a:rPr lang="en-US" sz="2400" dirty="0">
                <a:highlight>
                  <a:srgbClr val="FFFF00"/>
                </a:highlight>
                <a:latin typeface="Book Antiqua" panose="02040602050305030304" pitchFamily="18" charset="0"/>
              </a:rPr>
              <a:t>static</a:t>
            </a:r>
            <a:r>
              <a:rPr lang="en-US" sz="2400" dirty="0">
                <a:latin typeface="Book Antiqua" panose="02040602050305030304" pitchFamily="18" charset="0"/>
              </a:rPr>
              <a:t>, as are any variables </a:t>
            </a:r>
            <a:r>
              <a:rPr lang="en-US" sz="2400" dirty="0">
                <a:solidFill>
                  <a:srgbClr val="0070C0"/>
                </a:solidFill>
                <a:latin typeface="Book Antiqua" panose="02040602050305030304" pitchFamily="18" charset="0"/>
              </a:rPr>
              <a:t>declared using the keyword static</a:t>
            </a:r>
            <a:r>
              <a:rPr lang="en-US" sz="2400" dirty="0">
                <a:latin typeface="Book Antiqua" panose="02040602050305030304" pitchFamily="18" charset="0"/>
              </a:rPr>
              <a:t>. The rest are automatic. </a:t>
            </a:r>
          </a:p>
          <a:p>
            <a:pPr algn="l"/>
            <a:r>
              <a:rPr lang="en-US" sz="2400" dirty="0">
                <a:latin typeface="Book Antiqua" panose="02040602050305030304" pitchFamily="18" charset="0"/>
              </a:rPr>
              <a:t>To simplify access to static data, some RISC-V compilers reserve a register </a:t>
            </a:r>
            <a:r>
              <a:rPr lang="en-US" sz="2400" dirty="0">
                <a:solidFill>
                  <a:srgbClr val="0070C0"/>
                </a:solidFill>
                <a:latin typeface="Book Antiqua" panose="02040602050305030304" pitchFamily="18" charset="0"/>
              </a:rPr>
              <a:t>x3</a:t>
            </a:r>
            <a:r>
              <a:rPr lang="en-US" sz="2400" dirty="0">
                <a:latin typeface="Book Antiqua" panose="02040602050305030304" pitchFamily="18" charset="0"/>
              </a:rPr>
              <a:t> for use as the </a:t>
            </a:r>
            <a:r>
              <a:rPr lang="en-US" sz="2400" dirty="0">
                <a:solidFill>
                  <a:srgbClr val="0070C0"/>
                </a:solidFill>
                <a:latin typeface="Book Antiqua" panose="02040602050305030304" pitchFamily="18" charset="0"/>
              </a:rPr>
              <a:t>global pointer</a:t>
            </a:r>
            <a:r>
              <a:rPr lang="en-US" sz="2400" dirty="0">
                <a:latin typeface="Book Antiqua" panose="02040602050305030304" pitchFamily="18" charset="0"/>
              </a:rPr>
              <a:t>, or </a:t>
            </a:r>
            <a:r>
              <a:rPr lang="en-US" sz="2400" dirty="0" err="1">
                <a:solidFill>
                  <a:srgbClr val="0070C0"/>
                </a:solidFill>
                <a:latin typeface="Book Antiqua" panose="02040602050305030304" pitchFamily="18" charset="0"/>
              </a:rPr>
              <a:t>gp</a:t>
            </a:r>
            <a:r>
              <a:rPr lang="en-US" sz="2400" dirty="0">
                <a:latin typeface="Book Antiqua" panose="02040602050305030304" pitchFamily="18" charset="0"/>
              </a:rPr>
              <a:t>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FAF54C-3B6F-460F-82AF-2019378D4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70969-1D9F-4E41-A1EE-4EB62BCADA54}" type="slidenum">
              <a:rPr lang="en-CA" smtClean="0"/>
              <a:t>77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30616F-7F92-482E-B926-4C016A2451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dirty="0"/>
              <a:t>@ Dr. Mahmoud S. Masadeh</a:t>
            </a:r>
          </a:p>
        </p:txBody>
      </p:sp>
    </p:spTree>
    <p:extLst>
      <p:ext uri="{BB962C8B-B14F-4D97-AF65-F5344CB8AC3E}">
        <p14:creationId xmlns:p14="http://schemas.microsoft.com/office/powerpoint/2010/main" val="14211900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1CFAC-A95E-472E-ABE2-A4E4AD09B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419" y="358024"/>
            <a:ext cx="11268075" cy="568325"/>
          </a:xfrm>
        </p:spPr>
        <p:txBody>
          <a:bodyPr>
            <a:noAutofit/>
          </a:bodyPr>
          <a:lstStyle/>
          <a:p>
            <a:r>
              <a:rPr lang="en-US" sz="3200" dirty="0">
                <a:solidFill>
                  <a:srgbClr val="C00000"/>
                </a:solidFill>
                <a:latin typeface="Book Antiqua" panose="02040602050305030304" pitchFamily="18" charset="0"/>
              </a:rPr>
              <a:t>Supporting Procedures in Computer Hardware</a:t>
            </a:r>
            <a:endParaRPr lang="en-CA" sz="3200" dirty="0">
              <a:solidFill>
                <a:srgbClr val="C00000"/>
              </a:solidFill>
              <a:latin typeface="Book Antiqua" panose="0204060205030503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C01015-A51B-4396-838C-32B7CBFABB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5775" y="3298371"/>
            <a:ext cx="11268075" cy="3111954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Book Antiqua" panose="02040602050305030304" pitchFamily="18" charset="0"/>
              </a:rPr>
              <a:t>Table above summarizes what is preserved across a procedure call. </a:t>
            </a:r>
          </a:p>
          <a:p>
            <a:r>
              <a:rPr lang="en-US" sz="2400" dirty="0">
                <a:latin typeface="Book Antiqua" panose="02040602050305030304" pitchFamily="18" charset="0"/>
              </a:rPr>
              <a:t>Several schemes preserve the stack, guaranteeing that the caller will get the same data back on a load from the stack as it stored onto the stack.</a:t>
            </a:r>
          </a:p>
          <a:p>
            <a:r>
              <a:rPr lang="en-US" sz="2400" dirty="0" err="1">
                <a:solidFill>
                  <a:srgbClr val="0070C0"/>
                </a:solidFill>
                <a:latin typeface="Book Antiqua" panose="02040602050305030304" pitchFamily="18" charset="0"/>
              </a:rPr>
              <a:t>sp</a:t>
            </a:r>
            <a:r>
              <a:rPr lang="en-US" sz="2400" dirty="0">
                <a:latin typeface="Book Antiqua" panose="02040602050305030304" pitchFamily="18" charset="0"/>
              </a:rPr>
              <a:t> is itself preserved by the callee adding exactly the same amount that was subtracted from it; and the other registers are preserved by saving them on the stack and restoring them from there.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FAF54C-3B6F-460F-82AF-2019378D4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70969-1D9F-4E41-A1EE-4EB62BCADA54}" type="slidenum">
              <a:rPr lang="en-CA" smtClean="0"/>
              <a:t>78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30616F-7F92-482E-B926-4C016A2451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dirty="0"/>
              <a:t>@ Dr. Mahmoud S. Masadeh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B8C703E-EDCF-4878-95EA-BE21DB36AFE3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-20000" contrast="40000"/>
          </a:blip>
          <a:stretch>
            <a:fillRect/>
          </a:stretch>
        </p:blipFill>
        <p:spPr>
          <a:xfrm>
            <a:off x="485775" y="977603"/>
            <a:ext cx="8160961" cy="21945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06D6C4B-AF09-4249-96A3-D8E92F0EE95B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-20000" contrast="40000"/>
          </a:blip>
          <a:stretch>
            <a:fillRect/>
          </a:stretch>
        </p:blipFill>
        <p:spPr>
          <a:xfrm>
            <a:off x="3837334" y="5657034"/>
            <a:ext cx="7516466" cy="118872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5563B0A-4C3B-4F41-A27B-C468240FAB92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-20000" contrast="40000"/>
          </a:blip>
          <a:stretch>
            <a:fillRect/>
          </a:stretch>
        </p:blipFill>
        <p:spPr>
          <a:xfrm>
            <a:off x="6095999" y="5240515"/>
            <a:ext cx="5852160" cy="122106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aphicFrame>
        <p:nvGraphicFramePr>
          <p:cNvPr id="10" name="Group 78">
            <a:extLst>
              <a:ext uri="{FF2B5EF4-FFF2-40B4-BE49-F238E27FC236}">
                <a16:creationId xmlns:a16="http://schemas.microsoft.com/office/drawing/2014/main" id="{03F0525A-07B0-4308-BBD8-72C4AB07DA40}"/>
              </a:ext>
            </a:extLst>
          </p:cNvPr>
          <p:cNvGraphicFramePr>
            <a:graphicFrameLocks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818825269"/>
              </p:ext>
            </p:extLst>
          </p:nvPr>
        </p:nvGraphicFramePr>
        <p:xfrm>
          <a:off x="9022080" y="16566"/>
          <a:ext cx="2926079" cy="2974358"/>
        </p:xfrm>
        <a:graphic>
          <a:graphicData uri="http://schemas.openxmlformats.org/drawingml/2006/table">
            <a:tbl>
              <a:tblPr/>
              <a:tblGrid>
                <a:gridCol w="6079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05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875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05276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Name</a:t>
                      </a: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marL="60576" marR="60576" marT="30288" marB="3028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Register</a:t>
                      </a:r>
                    </a:p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 Number</a:t>
                      </a: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marL="60576" marR="60576" marT="30288" marB="3028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Usage</a:t>
                      </a: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marL="60576" marR="60576" marT="30288" marB="3028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0683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10 BT" pitchFamily="49" charset="0"/>
                          <a:cs typeface="Times New Roman" pitchFamily="18" charset="0"/>
                        </a:rPr>
                        <a:t>zero</a:t>
                      </a: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10 BT" pitchFamily="49" charset="0"/>
                        <a:cs typeface="Arial" charset="0"/>
                      </a:endParaRPr>
                    </a:p>
                  </a:txBody>
                  <a:tcPr marL="60576" marR="60576" marT="30288" marB="3028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x0</a:t>
                      </a: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marL="60576" marR="60576" marT="30288" marB="3028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Constant value 0</a:t>
                      </a: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marL="60576" marR="60576" marT="30288" marB="3028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0683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10 BT" pitchFamily="49" charset="0"/>
                          <a:cs typeface="Arial" charset="0"/>
                        </a:rPr>
                        <a:t>ra</a:t>
                      </a: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10 BT" pitchFamily="49" charset="0"/>
                        <a:cs typeface="Arial" charset="0"/>
                      </a:endParaRPr>
                    </a:p>
                  </a:txBody>
                  <a:tcPr marL="60576" marR="60576" marT="30288" marB="3028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x1</a:t>
                      </a:r>
                    </a:p>
                  </a:txBody>
                  <a:tcPr marL="60576" marR="60576" marT="30288" marB="3028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Return address</a:t>
                      </a:r>
                    </a:p>
                  </a:txBody>
                  <a:tcPr marL="60576" marR="60576" marT="30288" marB="3028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0683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10 BT" pitchFamily="49" charset="0"/>
                          <a:cs typeface="Times New Roman" pitchFamily="18" charset="0"/>
                        </a:rPr>
                        <a:t>sp</a:t>
                      </a: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10 BT" pitchFamily="49" charset="0"/>
                        <a:cs typeface="Arial" charset="0"/>
                      </a:endParaRPr>
                    </a:p>
                  </a:txBody>
                  <a:tcPr marL="60576" marR="60576" marT="30288" marB="3028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x2</a:t>
                      </a: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marL="60576" marR="60576" marT="30288" marB="3028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Stack pointer</a:t>
                      </a: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marL="60576" marR="60576" marT="30288" marB="3028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0683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10 BT" pitchFamily="49" charset="0"/>
                          <a:cs typeface="Times New Roman" pitchFamily="18" charset="0"/>
                        </a:rPr>
                        <a:t>gp</a:t>
                      </a: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10 BT" pitchFamily="49" charset="0"/>
                        <a:cs typeface="Arial" charset="0"/>
                      </a:endParaRPr>
                    </a:p>
                  </a:txBody>
                  <a:tcPr marL="60576" marR="60576" marT="30288" marB="3028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x3</a:t>
                      </a: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marL="60576" marR="60576" marT="30288" marB="3028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Global pointer</a:t>
                      </a: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marL="60576" marR="60576" marT="30288" marB="3028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0683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10 BT" pitchFamily="49" charset="0"/>
                          <a:cs typeface="Times New Roman" pitchFamily="18" charset="0"/>
                        </a:rPr>
                        <a:t>tp</a:t>
                      </a: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10 BT" pitchFamily="49" charset="0"/>
                        <a:cs typeface="Arial" charset="0"/>
                      </a:endParaRPr>
                    </a:p>
                  </a:txBody>
                  <a:tcPr marL="60576" marR="60576" marT="30288" marB="3028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x4</a:t>
                      </a: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marL="60576" marR="60576" marT="30288" marB="3028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Thread pointer</a:t>
                      </a: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marL="60576" marR="60576" marT="30288" marB="3028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0683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10 BT" pitchFamily="49" charset="0"/>
                          <a:cs typeface="Times New Roman" pitchFamily="18" charset="0"/>
                        </a:rPr>
                        <a:t>t0-2</a:t>
                      </a: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10 BT" pitchFamily="49" charset="0"/>
                        <a:cs typeface="Arial" charset="0"/>
                      </a:endParaRPr>
                    </a:p>
                  </a:txBody>
                  <a:tcPr marL="60576" marR="60576" marT="30288" marB="3028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x5-7</a:t>
                      </a: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marL="60576" marR="60576" marT="30288" marB="3028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Temporaries</a:t>
                      </a:r>
                    </a:p>
                  </a:txBody>
                  <a:tcPr marL="60576" marR="60576" marT="30288" marB="3028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0683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10 BT" pitchFamily="49" charset="0"/>
                          <a:cs typeface="Times New Roman" pitchFamily="18" charset="0"/>
                        </a:rPr>
                        <a:t>s0/</a:t>
                      </a:r>
                      <a:r>
                        <a:rPr kumimoji="0" lang="en-US" sz="9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10 BT" pitchFamily="49" charset="0"/>
                          <a:cs typeface="Times New Roman" pitchFamily="18" charset="0"/>
                        </a:rPr>
                        <a:t>fp</a:t>
                      </a: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10 BT" pitchFamily="49" charset="0"/>
                        <a:cs typeface="Arial" charset="0"/>
                      </a:endParaRPr>
                    </a:p>
                  </a:txBody>
                  <a:tcPr marL="60576" marR="60576" marT="30288" marB="3028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x8</a:t>
                      </a: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marL="60576" marR="60576" marT="30288" marB="3028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Saved register / Frame pointer</a:t>
                      </a: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marL="60576" marR="60576" marT="30288" marB="3028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0683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10 BT" pitchFamily="49" charset="0"/>
                          <a:cs typeface="Arial" charset="0"/>
                        </a:rPr>
                        <a:t>s1</a:t>
                      </a:r>
                    </a:p>
                  </a:txBody>
                  <a:tcPr marL="60576" marR="60576" marT="30288" marB="3028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x9</a:t>
                      </a:r>
                    </a:p>
                  </a:txBody>
                  <a:tcPr marL="60576" marR="60576" marT="30288" marB="3028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Saved register</a:t>
                      </a:r>
                    </a:p>
                  </a:txBody>
                  <a:tcPr marL="60576" marR="60576" marT="30288" marB="3028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05276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10 BT" pitchFamily="49" charset="0"/>
                          <a:cs typeface="Times New Roman" pitchFamily="18" charset="0"/>
                        </a:rPr>
                        <a:t>a0-1</a:t>
                      </a: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10 BT" pitchFamily="49" charset="0"/>
                        <a:cs typeface="Arial" charset="0"/>
                      </a:endParaRPr>
                    </a:p>
                  </a:txBody>
                  <a:tcPr marL="60576" marR="60576" marT="30288" marB="3028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x10-11</a:t>
                      </a: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marL="60576" marR="60576" marT="30288" marB="3028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Function arguments / return values</a:t>
                      </a: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marL="60576" marR="60576" marT="30288" marB="3028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10683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10 BT" pitchFamily="49" charset="0"/>
                          <a:cs typeface="Times New Roman" pitchFamily="18" charset="0"/>
                        </a:rPr>
                        <a:t>a2-7</a:t>
                      </a: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10 BT" pitchFamily="49" charset="0"/>
                        <a:cs typeface="Arial" charset="0"/>
                      </a:endParaRPr>
                    </a:p>
                  </a:txBody>
                  <a:tcPr marL="60576" marR="60576" marT="30288" marB="3028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x12-17</a:t>
                      </a: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marL="60576" marR="60576" marT="30288" marB="3028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Function arguments</a:t>
                      </a: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marL="60576" marR="60576" marT="30288" marB="3028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10683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10 BT" pitchFamily="49" charset="0"/>
                          <a:cs typeface="Times New Roman" pitchFamily="18" charset="0"/>
                        </a:rPr>
                        <a:t>s2-11</a:t>
                      </a: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10 BT" pitchFamily="49" charset="0"/>
                        <a:cs typeface="Arial" charset="0"/>
                      </a:endParaRPr>
                    </a:p>
                  </a:txBody>
                  <a:tcPr marL="60576" marR="60576" marT="30288" marB="3028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x18-27</a:t>
                      </a: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marL="60576" marR="60576" marT="30288" marB="3028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Saved registers</a:t>
                      </a: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marL="60576" marR="60576" marT="30288" marB="3028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80247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10 BT" pitchFamily="49" charset="0"/>
                          <a:cs typeface="Times New Roman" pitchFamily="18" charset="0"/>
                        </a:rPr>
                        <a:t>t3-6</a:t>
                      </a: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10 BT" pitchFamily="49" charset="0"/>
                        <a:cs typeface="Arial" charset="0"/>
                      </a:endParaRPr>
                    </a:p>
                  </a:txBody>
                  <a:tcPr marL="60576" marR="60576" marT="30288" marB="3028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x28-31</a:t>
                      </a: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marL="60576" marR="60576" marT="30288" marB="3028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Temporaries</a:t>
                      </a: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marL="60576" marR="60576" marT="30288" marB="3028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7290445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1CFAC-A95E-472E-ABE2-A4E4AD09B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775" y="365125"/>
            <a:ext cx="11268075" cy="568325"/>
          </a:xfrm>
        </p:spPr>
        <p:txBody>
          <a:bodyPr>
            <a:noAutofit/>
          </a:bodyPr>
          <a:lstStyle/>
          <a:p>
            <a:r>
              <a:rPr lang="en-US" sz="3200" dirty="0">
                <a:solidFill>
                  <a:srgbClr val="C00000"/>
                </a:solidFill>
                <a:latin typeface="Book Antiqua" panose="02040602050305030304" pitchFamily="18" charset="0"/>
              </a:rPr>
              <a:t>Allocating Space for New Data on the </a:t>
            </a:r>
            <a:r>
              <a:rPr lang="en-US" sz="3200" b="1" dirty="0">
                <a:solidFill>
                  <a:srgbClr val="C00000"/>
                </a:solidFill>
                <a:latin typeface="Book Antiqua" panose="02040602050305030304" pitchFamily="18" charset="0"/>
              </a:rPr>
              <a:t>Stack</a:t>
            </a:r>
            <a:endParaRPr lang="en-CA" sz="3200" b="1" dirty="0">
              <a:solidFill>
                <a:srgbClr val="C00000"/>
              </a:solidFill>
              <a:latin typeface="Book Antiqua" panose="0204060205030503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C01015-A51B-4396-838C-32B7CBFABB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5775" y="1143000"/>
            <a:ext cx="11268075" cy="5267325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latin typeface="Book Antiqua" panose="02040602050305030304" pitchFamily="18" charset="0"/>
              </a:rPr>
              <a:t>The </a:t>
            </a:r>
            <a:r>
              <a:rPr lang="en-US" dirty="0">
                <a:solidFill>
                  <a:srgbClr val="0070C0"/>
                </a:solidFill>
                <a:latin typeface="Book Antiqua" panose="02040602050305030304" pitchFamily="18" charset="0"/>
              </a:rPr>
              <a:t>stack</a:t>
            </a:r>
            <a:r>
              <a:rPr lang="en-US" dirty="0">
                <a:latin typeface="Book Antiqua" panose="02040602050305030304" pitchFamily="18" charset="0"/>
              </a:rPr>
              <a:t> is used to store </a:t>
            </a:r>
            <a:r>
              <a:rPr lang="en-US" dirty="0">
                <a:solidFill>
                  <a:srgbClr val="0070C0"/>
                </a:solidFill>
                <a:latin typeface="Book Antiqua" panose="02040602050305030304" pitchFamily="18" charset="0"/>
              </a:rPr>
              <a:t>variables</a:t>
            </a:r>
            <a:r>
              <a:rPr lang="en-US" dirty="0">
                <a:latin typeface="Book Antiqua" panose="02040602050305030304" pitchFamily="18" charset="0"/>
              </a:rPr>
              <a:t> that are local to the procedure but do not fit in registers, such as local arrays or structures.</a:t>
            </a:r>
          </a:p>
          <a:p>
            <a:pPr algn="l"/>
            <a:r>
              <a:rPr lang="en-CA" dirty="0">
                <a:latin typeface="Book Antiqua" panose="02040602050305030304" pitchFamily="18" charset="0"/>
              </a:rPr>
              <a:t>The </a:t>
            </a:r>
            <a:r>
              <a:rPr lang="en-US" dirty="0">
                <a:latin typeface="Book Antiqua" panose="02040602050305030304" pitchFamily="18" charset="0"/>
              </a:rPr>
              <a:t>segment of the stack containing a procedure’s </a:t>
            </a:r>
            <a:r>
              <a:rPr lang="en-US" dirty="0">
                <a:solidFill>
                  <a:srgbClr val="0070C0"/>
                </a:solidFill>
                <a:latin typeface="Book Antiqua" panose="02040602050305030304" pitchFamily="18" charset="0"/>
              </a:rPr>
              <a:t>saved registers </a:t>
            </a:r>
            <a:r>
              <a:rPr lang="en-US" dirty="0">
                <a:latin typeface="Book Antiqua" panose="02040602050305030304" pitchFamily="18" charset="0"/>
              </a:rPr>
              <a:t>and </a:t>
            </a:r>
            <a:r>
              <a:rPr lang="en-US" dirty="0">
                <a:solidFill>
                  <a:srgbClr val="0070C0"/>
                </a:solidFill>
                <a:latin typeface="Book Antiqua" panose="02040602050305030304" pitchFamily="18" charset="0"/>
              </a:rPr>
              <a:t>local variables</a:t>
            </a:r>
            <a:r>
              <a:rPr lang="en-US" dirty="0">
                <a:latin typeface="Book Antiqua" panose="02040602050305030304" pitchFamily="18" charset="0"/>
              </a:rPr>
              <a:t> is called a </a:t>
            </a:r>
            <a:r>
              <a:rPr lang="en-US" dirty="0">
                <a:solidFill>
                  <a:srgbClr val="FF0000"/>
                </a:solidFill>
                <a:latin typeface="Book Antiqua" panose="02040602050305030304" pitchFamily="18" charset="0"/>
              </a:rPr>
              <a:t>procedure frame </a:t>
            </a:r>
            <a:r>
              <a:rPr lang="en-US" dirty="0">
                <a:latin typeface="Book Antiqua" panose="02040602050305030304" pitchFamily="18" charset="0"/>
              </a:rPr>
              <a:t>or </a:t>
            </a:r>
            <a:r>
              <a:rPr lang="en-US" dirty="0">
                <a:solidFill>
                  <a:srgbClr val="FF0000"/>
                </a:solidFill>
                <a:latin typeface="Book Antiqua" panose="02040602050305030304" pitchFamily="18" charset="0"/>
              </a:rPr>
              <a:t>activation record</a:t>
            </a:r>
            <a:r>
              <a:rPr lang="en-US" dirty="0">
                <a:latin typeface="Book Antiqua" panose="02040602050305030304" pitchFamily="18" charset="0"/>
              </a:rPr>
              <a:t>.</a:t>
            </a:r>
          </a:p>
          <a:p>
            <a:pPr algn="l"/>
            <a:r>
              <a:rPr lang="en-US" dirty="0">
                <a:latin typeface="Book Antiqua" panose="02040602050305030304" pitchFamily="18" charset="0"/>
              </a:rPr>
              <a:t>Some RISC-V compilers use a </a:t>
            </a:r>
            <a:r>
              <a:rPr lang="en-US" dirty="0">
                <a:solidFill>
                  <a:srgbClr val="0070C0"/>
                </a:solidFill>
                <a:latin typeface="Book Antiqua" panose="02040602050305030304" pitchFamily="18" charset="0"/>
              </a:rPr>
              <a:t>frame pointer </a:t>
            </a:r>
            <a:r>
              <a:rPr lang="en-US" dirty="0" err="1">
                <a:solidFill>
                  <a:srgbClr val="FF0000"/>
                </a:solidFill>
                <a:latin typeface="Book Antiqua" panose="02040602050305030304" pitchFamily="18" charset="0"/>
              </a:rPr>
              <a:t>fp</a:t>
            </a:r>
            <a:r>
              <a:rPr lang="en-US" dirty="0">
                <a:latin typeface="Book Antiqua" panose="02040602050305030304" pitchFamily="18" charset="0"/>
              </a:rPr>
              <a:t>, or register </a:t>
            </a:r>
            <a:r>
              <a:rPr lang="en-US" dirty="0">
                <a:solidFill>
                  <a:srgbClr val="0070C0"/>
                </a:solidFill>
                <a:latin typeface="Book Antiqua" panose="02040602050305030304" pitchFamily="18" charset="0"/>
              </a:rPr>
              <a:t>x8</a:t>
            </a:r>
            <a:r>
              <a:rPr lang="en-US" dirty="0">
                <a:latin typeface="Book Antiqua" panose="02040602050305030304" pitchFamily="18" charset="0"/>
              </a:rPr>
              <a:t> to point to the first doubleword of the </a:t>
            </a:r>
            <a:r>
              <a:rPr lang="en-US" dirty="0">
                <a:solidFill>
                  <a:srgbClr val="FF0000"/>
                </a:solidFill>
                <a:latin typeface="Book Antiqua" panose="02040602050305030304" pitchFamily="18" charset="0"/>
              </a:rPr>
              <a:t>procedure frame </a:t>
            </a:r>
            <a:r>
              <a:rPr lang="en-US" dirty="0">
                <a:latin typeface="Book Antiqua" panose="02040602050305030304" pitchFamily="18" charset="0"/>
              </a:rPr>
              <a:t>.</a:t>
            </a:r>
          </a:p>
          <a:p>
            <a:pPr algn="l"/>
            <a:r>
              <a:rPr lang="en-CA" dirty="0">
                <a:latin typeface="Book Antiqua" panose="02040602050305030304" pitchFamily="18" charset="0"/>
              </a:rPr>
              <a:t>We’ve been avoiding </a:t>
            </a:r>
            <a:r>
              <a:rPr lang="en-US" dirty="0">
                <a:latin typeface="Book Antiqua" panose="02040602050305030304" pitchFamily="18" charset="0"/>
              </a:rPr>
              <a:t>using </a:t>
            </a:r>
            <a:r>
              <a:rPr lang="en-US" dirty="0" err="1">
                <a:solidFill>
                  <a:srgbClr val="0070C0"/>
                </a:solidFill>
                <a:latin typeface="Book Antiqua" panose="02040602050305030304" pitchFamily="18" charset="0"/>
              </a:rPr>
              <a:t>fp</a:t>
            </a:r>
            <a:r>
              <a:rPr lang="en-US" dirty="0">
                <a:latin typeface="Book Antiqua" panose="02040602050305030304" pitchFamily="18" charset="0"/>
              </a:rPr>
              <a:t> by avoiding changes to </a:t>
            </a:r>
            <a:r>
              <a:rPr lang="en-US" dirty="0" err="1">
                <a:solidFill>
                  <a:srgbClr val="0070C0"/>
                </a:solidFill>
                <a:latin typeface="Book Antiqua" panose="02040602050305030304" pitchFamily="18" charset="0"/>
              </a:rPr>
              <a:t>sp</a:t>
            </a:r>
            <a:r>
              <a:rPr lang="en-US" dirty="0">
                <a:latin typeface="Book Antiqua" panose="02040602050305030304" pitchFamily="18" charset="0"/>
              </a:rPr>
              <a:t> within a procedure.</a:t>
            </a:r>
          </a:p>
          <a:p>
            <a:pPr algn="l"/>
            <a:r>
              <a:rPr lang="en-US" dirty="0">
                <a:latin typeface="Book Antiqua" panose="02040602050305030304" pitchFamily="18" charset="0"/>
              </a:rPr>
              <a:t>In our examples, the stack is adjusted only on entry to and exit from the procedure.</a:t>
            </a:r>
          </a:p>
          <a:p>
            <a:pPr algn="l"/>
            <a:endParaRPr lang="en-US" sz="2400" dirty="0">
              <a:latin typeface="Book Antiqua" panose="02040602050305030304" pitchFamily="18" charset="0"/>
            </a:endParaRPr>
          </a:p>
          <a:p>
            <a:pPr algn="l"/>
            <a:endParaRPr lang="en-US" sz="2400" dirty="0">
              <a:latin typeface="Book Antiqua" panose="0204060205030503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FAF54C-3B6F-460F-82AF-2019378D4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70969-1D9F-4E41-A1EE-4EB62BCADA54}" type="slidenum">
              <a:rPr lang="en-CA" smtClean="0"/>
              <a:t>79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30616F-7F92-482E-B926-4C016A2451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dirty="0"/>
              <a:t>@ Dr. Mahmoud S. Masadeh</a:t>
            </a:r>
          </a:p>
        </p:txBody>
      </p:sp>
    </p:spTree>
    <p:extLst>
      <p:ext uri="{BB962C8B-B14F-4D97-AF65-F5344CB8AC3E}">
        <p14:creationId xmlns:p14="http://schemas.microsoft.com/office/powerpoint/2010/main" val="28542788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1CFAC-A95E-472E-ABE2-A4E4AD09B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775" y="365125"/>
            <a:ext cx="11268075" cy="568325"/>
          </a:xfrm>
        </p:spPr>
        <p:txBody>
          <a:bodyPr>
            <a:noAutofit/>
          </a:bodyPr>
          <a:lstStyle/>
          <a:p>
            <a:r>
              <a:rPr lang="en-US" sz="4000" dirty="0">
                <a:solidFill>
                  <a:srgbClr val="C00000"/>
                </a:solidFill>
                <a:latin typeface="Book Antiqua" panose="02040602050305030304" pitchFamily="18" charset="0"/>
              </a:rPr>
              <a:t>Operations of the Computer Hardware</a:t>
            </a:r>
            <a:endParaRPr lang="en-CA" sz="4000" dirty="0">
              <a:solidFill>
                <a:srgbClr val="C00000"/>
              </a:solidFill>
              <a:latin typeface="Book Antiqua" panose="0204060205030503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C01015-A51B-4396-838C-32B7CBFABB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5775" y="1143000"/>
            <a:ext cx="11268075" cy="5267325"/>
          </a:xfrm>
        </p:spPr>
        <p:txBody>
          <a:bodyPr/>
          <a:lstStyle/>
          <a:p>
            <a:pPr algn="l"/>
            <a:r>
              <a:rPr lang="en-US" dirty="0">
                <a:solidFill>
                  <a:srgbClr val="222222"/>
                </a:solidFill>
                <a:latin typeface="Book Antiqua" panose="02040602050305030304" pitchFamily="18" charset="0"/>
              </a:rPr>
              <a:t>The natural number of operands for an operation like addition is </a:t>
            </a:r>
            <a:r>
              <a:rPr lang="en-US" dirty="0">
                <a:solidFill>
                  <a:srgbClr val="0070C0"/>
                </a:solidFill>
                <a:latin typeface="Book Antiqua" panose="02040602050305030304" pitchFamily="18" charset="0"/>
              </a:rPr>
              <a:t>three</a:t>
            </a:r>
            <a:r>
              <a:rPr lang="en-US" dirty="0">
                <a:solidFill>
                  <a:srgbClr val="222222"/>
                </a:solidFill>
                <a:latin typeface="Book Antiqua" panose="02040602050305030304" pitchFamily="18" charset="0"/>
              </a:rPr>
              <a:t>: the two numbers being added together and a place to put the sum. </a:t>
            </a:r>
          </a:p>
          <a:p>
            <a:pPr algn="l"/>
            <a:r>
              <a:rPr lang="en-US" dirty="0">
                <a:solidFill>
                  <a:srgbClr val="222222"/>
                </a:solidFill>
                <a:latin typeface="Book Antiqua" panose="02040602050305030304" pitchFamily="18" charset="0"/>
              </a:rPr>
              <a:t>Requiring every instruction to have exactly three operands, no more and no less, conforms to the philosophy of keeping the </a:t>
            </a:r>
            <a:r>
              <a:rPr lang="en-US" dirty="0">
                <a:solidFill>
                  <a:srgbClr val="0070C0"/>
                </a:solidFill>
                <a:latin typeface="Book Antiqua" panose="02040602050305030304" pitchFamily="18" charset="0"/>
              </a:rPr>
              <a:t>hardware simple</a:t>
            </a:r>
            <a:r>
              <a:rPr lang="en-US" dirty="0">
                <a:solidFill>
                  <a:srgbClr val="222222"/>
                </a:solidFill>
                <a:latin typeface="Book Antiqua" panose="02040602050305030304" pitchFamily="18" charset="0"/>
              </a:rPr>
              <a:t>.</a:t>
            </a:r>
          </a:p>
          <a:p>
            <a:pPr algn="l"/>
            <a:r>
              <a:rPr lang="en-US" dirty="0">
                <a:solidFill>
                  <a:srgbClr val="222222"/>
                </a:solidFill>
                <a:latin typeface="Book Antiqua" panose="02040602050305030304" pitchFamily="18" charset="0"/>
              </a:rPr>
              <a:t>Hardware for a variable number of operands is more complicated than hardware for a fixed number.</a:t>
            </a:r>
          </a:p>
          <a:p>
            <a:pPr algn="l"/>
            <a:r>
              <a:rPr lang="en-US" i="1" dirty="0">
                <a:solidFill>
                  <a:srgbClr val="222222"/>
                </a:solidFill>
                <a:latin typeface="Book Antiqua" panose="02040602050305030304" pitchFamily="18" charset="0"/>
              </a:rPr>
              <a:t>Design Principle 1: Simplicity favors regularity.</a:t>
            </a:r>
          </a:p>
          <a:p>
            <a:pPr algn="l"/>
            <a:endParaRPr lang="en-US" dirty="0">
              <a:solidFill>
                <a:srgbClr val="222222"/>
              </a:solidFill>
              <a:latin typeface="Book Antiqua" panose="02040602050305030304" pitchFamily="18" charset="0"/>
            </a:endParaRPr>
          </a:p>
          <a:p>
            <a:pPr algn="l"/>
            <a:endParaRPr lang="en-US" dirty="0">
              <a:latin typeface="Book Antiqua" panose="0204060205030503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FAF54C-3B6F-460F-82AF-2019378D4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70969-1D9F-4E41-A1EE-4EB62BCADA54}" type="slidenum">
              <a:rPr lang="en-CA" smtClean="0"/>
              <a:t>8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30616F-7F92-482E-B926-4C016A2451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dirty="0"/>
              <a:t>@ Dr. Mahmoud S. Masadeh</a:t>
            </a:r>
          </a:p>
        </p:txBody>
      </p:sp>
    </p:spTree>
    <p:extLst>
      <p:ext uri="{BB962C8B-B14F-4D97-AF65-F5344CB8AC3E}">
        <p14:creationId xmlns:p14="http://schemas.microsoft.com/office/powerpoint/2010/main" val="406669384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1CFAC-A95E-472E-ABE2-A4E4AD09B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775" y="365125"/>
            <a:ext cx="11268075" cy="568325"/>
          </a:xfrm>
        </p:spPr>
        <p:txBody>
          <a:bodyPr>
            <a:noAutofit/>
          </a:bodyPr>
          <a:lstStyle/>
          <a:p>
            <a:r>
              <a:rPr lang="en-US" sz="2800" dirty="0">
                <a:solidFill>
                  <a:srgbClr val="C00000"/>
                </a:solidFill>
                <a:latin typeface="Book Antiqua" panose="02040602050305030304" pitchFamily="18" charset="0"/>
              </a:rPr>
              <a:t>Allocating Space for New Data on the </a:t>
            </a:r>
            <a:r>
              <a:rPr lang="en-US" sz="2800" b="1" dirty="0">
                <a:solidFill>
                  <a:srgbClr val="C00000"/>
                </a:solidFill>
                <a:latin typeface="Book Antiqua" panose="02040602050305030304" pitchFamily="18" charset="0"/>
              </a:rPr>
              <a:t>Heap</a:t>
            </a:r>
            <a:endParaRPr lang="en-CA" sz="2800" b="1" dirty="0">
              <a:solidFill>
                <a:srgbClr val="C00000"/>
              </a:solidFill>
              <a:latin typeface="Book Antiqua" panose="0204060205030503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C01015-A51B-4396-838C-32B7CBFABB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5776" y="1143001"/>
            <a:ext cx="7486650" cy="2857500"/>
          </a:xfrm>
        </p:spPr>
        <p:txBody>
          <a:bodyPr>
            <a:normAutofit lnSpcReduction="10000"/>
          </a:bodyPr>
          <a:lstStyle/>
          <a:p>
            <a:pPr algn="just"/>
            <a:r>
              <a:rPr lang="en-US" sz="2000" dirty="0">
                <a:latin typeface="Book Antiqua" panose="02040602050305030304" pitchFamily="18" charset="0"/>
              </a:rPr>
              <a:t>C programmers need space in memory for  </a:t>
            </a:r>
            <a:r>
              <a:rPr lang="en-US" sz="2000" dirty="0">
                <a:solidFill>
                  <a:srgbClr val="0070C0"/>
                </a:solidFill>
                <a:latin typeface="Book Antiqua" panose="02040602050305030304" pitchFamily="18" charset="0"/>
              </a:rPr>
              <a:t>local</a:t>
            </a:r>
            <a:r>
              <a:rPr lang="en-US" sz="2000" dirty="0">
                <a:latin typeface="Book Antiqua" panose="02040602050305030304" pitchFamily="18" charset="0"/>
              </a:rPr>
              <a:t> variables to procedures, </a:t>
            </a:r>
            <a:r>
              <a:rPr lang="en-US" sz="2000" dirty="0">
                <a:solidFill>
                  <a:srgbClr val="0070C0"/>
                </a:solidFill>
                <a:latin typeface="Book Antiqua" panose="02040602050305030304" pitchFamily="18" charset="0"/>
              </a:rPr>
              <a:t>static</a:t>
            </a:r>
            <a:r>
              <a:rPr lang="en-US" sz="2000" dirty="0">
                <a:latin typeface="Book Antiqua" panose="02040602050305030304" pitchFamily="18" charset="0"/>
              </a:rPr>
              <a:t> variables, and for </a:t>
            </a:r>
            <a:r>
              <a:rPr lang="en-US" sz="2000" dirty="0">
                <a:solidFill>
                  <a:srgbClr val="0070C0"/>
                </a:solidFill>
                <a:latin typeface="Book Antiqua" panose="02040602050305030304" pitchFamily="18" charset="0"/>
              </a:rPr>
              <a:t>dynamic</a:t>
            </a:r>
            <a:r>
              <a:rPr lang="en-US" sz="2000" dirty="0">
                <a:latin typeface="Book Antiqua" panose="02040602050305030304" pitchFamily="18" charset="0"/>
              </a:rPr>
              <a:t> data structures.</a:t>
            </a:r>
          </a:p>
          <a:p>
            <a:pPr algn="just"/>
            <a:r>
              <a:rPr lang="en-CA" sz="2000" dirty="0">
                <a:solidFill>
                  <a:srgbClr val="0070C0"/>
                </a:solidFill>
                <a:latin typeface="Book Antiqua" panose="02040602050305030304" pitchFamily="18" charset="0"/>
              </a:rPr>
              <a:t>Text segment</a:t>
            </a:r>
            <a:r>
              <a:rPr lang="en-CA" sz="2000" dirty="0">
                <a:latin typeface="Book Antiqua" panose="02040602050305030304" pitchFamily="18" charset="0"/>
              </a:rPr>
              <a:t>: The </a:t>
            </a:r>
            <a:r>
              <a:rPr lang="en-US" sz="2000" dirty="0">
                <a:latin typeface="Book Antiqua" panose="02040602050305030304" pitchFamily="18" charset="0"/>
              </a:rPr>
              <a:t>segment of a UNIX object </a:t>
            </a:r>
            <a:r>
              <a:rPr lang="en-CA" sz="2000" dirty="0">
                <a:latin typeface="Book Antiqua" panose="02040602050305030304" pitchFamily="18" charset="0"/>
              </a:rPr>
              <a:t>file that contains the machine language code </a:t>
            </a:r>
            <a:r>
              <a:rPr lang="en-US" sz="2000" dirty="0">
                <a:latin typeface="Book Antiqua" panose="02040602050305030304" pitchFamily="18" charset="0"/>
              </a:rPr>
              <a:t>for routines in the source </a:t>
            </a:r>
            <a:r>
              <a:rPr lang="en-CA" sz="2000" dirty="0">
                <a:latin typeface="Book Antiqua" panose="02040602050305030304" pitchFamily="18" charset="0"/>
              </a:rPr>
              <a:t>file.</a:t>
            </a:r>
            <a:endParaRPr lang="en-US" sz="2000" dirty="0">
              <a:latin typeface="Book Antiqua" panose="02040602050305030304" pitchFamily="18" charset="0"/>
            </a:endParaRPr>
          </a:p>
          <a:p>
            <a:pPr algn="just"/>
            <a:r>
              <a:rPr lang="en-US" sz="2000" dirty="0">
                <a:solidFill>
                  <a:srgbClr val="0070C0"/>
                </a:solidFill>
                <a:latin typeface="Book Antiqua" panose="02040602050305030304" pitchFamily="18" charset="0"/>
              </a:rPr>
              <a:t>Arrays</a:t>
            </a:r>
            <a:r>
              <a:rPr lang="en-US" sz="2000" dirty="0">
                <a:latin typeface="Book Antiqua" panose="02040602050305030304" pitchFamily="18" charset="0"/>
              </a:rPr>
              <a:t> tend to be a fixed length and thus are a good match to the </a:t>
            </a:r>
            <a:r>
              <a:rPr lang="en-US" sz="2000" dirty="0">
                <a:solidFill>
                  <a:srgbClr val="0070C0"/>
                </a:solidFill>
                <a:latin typeface="Book Antiqua" panose="02040602050305030304" pitchFamily="18" charset="0"/>
              </a:rPr>
              <a:t>static</a:t>
            </a:r>
            <a:r>
              <a:rPr lang="en-US" sz="2000" dirty="0">
                <a:latin typeface="Book Antiqua" panose="02040602050305030304" pitchFamily="18" charset="0"/>
              </a:rPr>
              <a:t> data segment.</a:t>
            </a:r>
          </a:p>
          <a:p>
            <a:pPr algn="just"/>
            <a:r>
              <a:rPr lang="en-US" sz="2000" dirty="0">
                <a:latin typeface="Book Antiqua" panose="02040602050305030304" pitchFamily="18" charset="0"/>
              </a:rPr>
              <a:t>Data structures like </a:t>
            </a:r>
            <a:r>
              <a:rPr lang="en-US" sz="2000" dirty="0">
                <a:solidFill>
                  <a:srgbClr val="0070C0"/>
                </a:solidFill>
                <a:latin typeface="Book Antiqua" panose="02040602050305030304" pitchFamily="18" charset="0"/>
              </a:rPr>
              <a:t>linked lists </a:t>
            </a:r>
            <a:r>
              <a:rPr lang="en-US" sz="2000" dirty="0">
                <a:latin typeface="Book Antiqua" panose="02040602050305030304" pitchFamily="18" charset="0"/>
              </a:rPr>
              <a:t>tend to grow and shrink during their lifetimes. The segment for such data structures is traditionally called the </a:t>
            </a:r>
            <a:r>
              <a:rPr lang="en-US" sz="2000" dirty="0">
                <a:solidFill>
                  <a:srgbClr val="0070C0"/>
                </a:solidFill>
                <a:latin typeface="Book Antiqua" panose="02040602050305030304" pitchFamily="18" charset="0"/>
              </a:rPr>
              <a:t>heap</a:t>
            </a:r>
            <a:r>
              <a:rPr lang="en-US" sz="2000" dirty="0">
                <a:latin typeface="Book Antiqua" panose="02040602050305030304" pitchFamily="18" charset="0"/>
              </a:rPr>
              <a:t>, and it is placed next in memory</a:t>
            </a:r>
          </a:p>
          <a:p>
            <a:pPr algn="l"/>
            <a:endParaRPr lang="en-US" sz="2400" dirty="0">
              <a:latin typeface="Book Antiqua" panose="02040602050305030304" pitchFamily="18" charset="0"/>
            </a:endParaRPr>
          </a:p>
          <a:p>
            <a:pPr algn="l"/>
            <a:endParaRPr lang="en-US" sz="2400" dirty="0">
              <a:latin typeface="Book Antiqua" panose="0204060205030503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FAF54C-3B6F-460F-82AF-2019378D4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70969-1D9F-4E41-A1EE-4EB62BCADA54}" type="slidenum">
              <a:rPr lang="en-CA" smtClean="0"/>
              <a:t>80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30616F-7F92-482E-B926-4C016A2451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dirty="0"/>
              <a:t>@ Dr. Mahmoud S. Masadeh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0298C11-173A-4D8F-9F3A-C59E407A0354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-20000" contrast="40000"/>
          </a:blip>
          <a:stretch>
            <a:fillRect/>
          </a:stretch>
        </p:blipFill>
        <p:spPr>
          <a:xfrm>
            <a:off x="7972424" y="1143000"/>
            <a:ext cx="4031019" cy="256032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4CDBA68-BF9C-405A-BDA8-40AD6BE2BB39}"/>
              </a:ext>
            </a:extLst>
          </p:cNvPr>
          <p:cNvSpPr txBox="1">
            <a:spLocks/>
          </p:cNvSpPr>
          <p:nvPr/>
        </p:nvSpPr>
        <p:spPr>
          <a:xfrm>
            <a:off x="523876" y="3912870"/>
            <a:ext cx="11363324" cy="24434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>
                <a:latin typeface="Book Antiqua" panose="02040602050305030304" pitchFamily="18" charset="0"/>
              </a:rPr>
              <a:t>C allocates and frees space on the heap with explicit functions. </a:t>
            </a:r>
            <a:r>
              <a:rPr lang="en-US" sz="2000" dirty="0">
                <a:solidFill>
                  <a:srgbClr val="0070C0"/>
                </a:solidFill>
                <a:latin typeface="Book Antiqua" panose="02040602050305030304" pitchFamily="18" charset="0"/>
              </a:rPr>
              <a:t>malloc</a:t>
            </a:r>
            <a:r>
              <a:rPr lang="en-US" sz="2000" dirty="0">
                <a:latin typeface="Book Antiqua" panose="02040602050305030304" pitchFamily="18" charset="0"/>
              </a:rPr>
              <a:t>() allocates space on the heap and returns a pointer to it, and </a:t>
            </a:r>
            <a:r>
              <a:rPr lang="en-US" sz="2000" dirty="0">
                <a:solidFill>
                  <a:srgbClr val="0070C0"/>
                </a:solidFill>
                <a:latin typeface="Book Antiqua" panose="02040602050305030304" pitchFamily="18" charset="0"/>
              </a:rPr>
              <a:t>free</a:t>
            </a:r>
            <a:r>
              <a:rPr lang="en-US" sz="2000" dirty="0">
                <a:latin typeface="Book Antiqua" panose="02040602050305030304" pitchFamily="18" charset="0"/>
              </a:rPr>
              <a:t>() releases space on the heap to which the pointer points.</a:t>
            </a:r>
          </a:p>
          <a:p>
            <a:pPr algn="l"/>
            <a:r>
              <a:rPr lang="en-US" sz="2000" dirty="0">
                <a:latin typeface="Book Antiqua" panose="02040602050305030304" pitchFamily="18" charset="0"/>
              </a:rPr>
              <a:t>Forgetting to free space leads to a “</a:t>
            </a:r>
            <a:r>
              <a:rPr lang="en-US" sz="2000" dirty="0">
                <a:solidFill>
                  <a:srgbClr val="0070C0"/>
                </a:solidFill>
                <a:latin typeface="Book Antiqua" panose="02040602050305030304" pitchFamily="18" charset="0"/>
              </a:rPr>
              <a:t>memory leak</a:t>
            </a:r>
            <a:r>
              <a:rPr lang="en-US" sz="2000" dirty="0">
                <a:latin typeface="Book Antiqua" panose="02040602050305030304" pitchFamily="18" charset="0"/>
              </a:rPr>
              <a:t>,” which ultimately uses up so much memory that the operating system may crash. </a:t>
            </a:r>
          </a:p>
          <a:p>
            <a:pPr algn="l"/>
            <a:r>
              <a:rPr lang="en-US" sz="2000" dirty="0">
                <a:latin typeface="Book Antiqua" panose="02040602050305030304" pitchFamily="18" charset="0"/>
              </a:rPr>
              <a:t>Freeing space too early leads to “</a:t>
            </a:r>
            <a:r>
              <a:rPr lang="en-US" sz="2000" dirty="0">
                <a:solidFill>
                  <a:srgbClr val="0070C0"/>
                </a:solidFill>
                <a:latin typeface="Book Antiqua" panose="02040602050305030304" pitchFamily="18" charset="0"/>
              </a:rPr>
              <a:t>dangling pointers</a:t>
            </a:r>
            <a:r>
              <a:rPr lang="en-US" sz="2000" dirty="0">
                <a:latin typeface="Book Antiqua" panose="02040602050305030304" pitchFamily="18" charset="0"/>
              </a:rPr>
              <a:t>,” which can cause pointers to point to things that the program never intended. </a:t>
            </a:r>
          </a:p>
          <a:p>
            <a:pPr algn="l"/>
            <a:r>
              <a:rPr lang="en-US" sz="2000" dirty="0">
                <a:latin typeface="Book Antiqua" panose="02040602050305030304" pitchFamily="18" charset="0"/>
              </a:rPr>
              <a:t>Java uses automatic memory allocation and garbage collection just to avoid such bugs.</a:t>
            </a:r>
          </a:p>
          <a:p>
            <a:endParaRPr lang="en-US" sz="2400" dirty="0"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09760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1CFAC-A95E-472E-ABE2-A4E4AD09B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775" y="365125"/>
            <a:ext cx="11268075" cy="568325"/>
          </a:xfrm>
        </p:spPr>
        <p:txBody>
          <a:bodyPr>
            <a:noAutofit/>
          </a:bodyPr>
          <a:lstStyle/>
          <a:p>
            <a:r>
              <a:rPr lang="en-US" sz="3200" dirty="0">
                <a:solidFill>
                  <a:srgbClr val="C00000"/>
                </a:solidFill>
                <a:latin typeface="Book Antiqua" panose="02040602050305030304" pitchFamily="18" charset="0"/>
              </a:rPr>
              <a:t>Register conventions for the RISC-V</a:t>
            </a:r>
            <a:endParaRPr lang="en-CA" sz="3200" dirty="0">
              <a:solidFill>
                <a:srgbClr val="C00000"/>
              </a:solidFill>
              <a:latin typeface="Book Antiqua" panose="0204060205030503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FAF54C-3B6F-460F-82AF-2019378D4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70969-1D9F-4E41-A1EE-4EB62BCADA54}" type="slidenum">
              <a:rPr lang="en-CA" smtClean="0"/>
              <a:t>81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30616F-7F92-482E-B926-4C016A2451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dirty="0"/>
              <a:t>@ Dr. Mahmoud S. Masadeh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8032F74-BAB3-4070-A7DE-05A00CAFFA51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-20000" contrast="40000"/>
          </a:blip>
          <a:stretch>
            <a:fillRect/>
          </a:stretch>
        </p:blipFill>
        <p:spPr>
          <a:xfrm>
            <a:off x="1459896" y="1257300"/>
            <a:ext cx="6481120" cy="329184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99837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1CFAC-A95E-472E-ABE2-A4E4AD09B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775" y="365125"/>
            <a:ext cx="11268075" cy="568325"/>
          </a:xfrm>
        </p:spPr>
        <p:txBody>
          <a:bodyPr>
            <a:noAutofit/>
          </a:bodyPr>
          <a:lstStyle/>
          <a:p>
            <a:r>
              <a:rPr lang="en-US" sz="2800" dirty="0">
                <a:solidFill>
                  <a:srgbClr val="C00000"/>
                </a:solidFill>
                <a:latin typeface="Book Antiqua" panose="02040602050305030304" pitchFamily="18" charset="0"/>
              </a:rPr>
              <a:t>Local Data on the Stack</a:t>
            </a:r>
            <a:endParaRPr lang="en-CA" sz="2800" b="1" dirty="0">
              <a:solidFill>
                <a:srgbClr val="C00000"/>
              </a:solidFill>
              <a:latin typeface="Book Antiqua" panose="0204060205030503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FAF54C-3B6F-460F-82AF-2019378D4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70969-1D9F-4E41-A1EE-4EB62BCADA54}" type="slidenum">
              <a:rPr lang="en-CA" smtClean="0"/>
              <a:t>82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30616F-7F92-482E-B926-4C016A2451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dirty="0"/>
              <a:t>@ Dr. Mahmoud S. Masadeh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4CDBA68-BF9C-405A-BDA8-40AD6BE2BB39}"/>
              </a:ext>
            </a:extLst>
          </p:cNvPr>
          <p:cNvSpPr txBox="1">
            <a:spLocks/>
          </p:cNvSpPr>
          <p:nvPr/>
        </p:nvSpPr>
        <p:spPr>
          <a:xfrm>
            <a:off x="523876" y="4256689"/>
            <a:ext cx="11363324" cy="20996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Book Antiqua" panose="02040602050305030304" pitchFamily="18" charset="0"/>
              </a:rPr>
              <a:t>Local data allocated by callee</a:t>
            </a:r>
          </a:p>
          <a:p>
            <a:pPr lvl="1"/>
            <a:r>
              <a:rPr lang="en-US" dirty="0">
                <a:latin typeface="Book Antiqua" panose="02040602050305030304" pitchFamily="18" charset="0"/>
              </a:rPr>
              <a:t>e.g., C automatic variables</a:t>
            </a:r>
          </a:p>
          <a:p>
            <a:r>
              <a:rPr lang="en-US" dirty="0">
                <a:latin typeface="Book Antiqua" panose="02040602050305030304" pitchFamily="18" charset="0"/>
              </a:rPr>
              <a:t>Procedure frame (activation record)</a:t>
            </a:r>
          </a:p>
          <a:p>
            <a:pPr lvl="1"/>
            <a:r>
              <a:rPr lang="en-US" dirty="0">
                <a:latin typeface="Book Antiqua" panose="02040602050305030304" pitchFamily="18" charset="0"/>
              </a:rPr>
              <a:t>Used by some compilers to manage stack storage</a:t>
            </a:r>
          </a:p>
          <a:p>
            <a:endParaRPr lang="en-US" dirty="0">
              <a:latin typeface="Book Antiqua" panose="02040602050305030304" pitchFamily="18" charset="0"/>
            </a:endParaRPr>
          </a:p>
        </p:txBody>
      </p:sp>
      <p:pic>
        <p:nvPicPr>
          <p:cNvPr id="10" name="Picture 1">
            <a:extLst>
              <a:ext uri="{FF2B5EF4-FFF2-40B4-BE49-F238E27FC236}">
                <a16:creationId xmlns:a16="http://schemas.microsoft.com/office/drawing/2014/main" id="{36774B37-AA9A-4D34-AAAB-D7BFF60ABE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7131" y="649287"/>
            <a:ext cx="6332537" cy="308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8809179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1CFAC-A95E-472E-ABE2-A4E4AD09B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775" y="365125"/>
            <a:ext cx="11268075" cy="568325"/>
          </a:xfrm>
        </p:spPr>
        <p:txBody>
          <a:bodyPr>
            <a:noAutofit/>
          </a:bodyPr>
          <a:lstStyle/>
          <a:p>
            <a:r>
              <a:rPr lang="en-US" sz="3600" dirty="0">
                <a:solidFill>
                  <a:srgbClr val="C00000"/>
                </a:solidFill>
                <a:latin typeface="Book Antiqua" panose="02040602050305030304" pitchFamily="18" charset="0"/>
              </a:rPr>
              <a:t>Elaboration</a:t>
            </a:r>
            <a:endParaRPr lang="en-CA" sz="3600" dirty="0">
              <a:solidFill>
                <a:srgbClr val="C00000"/>
              </a:solidFill>
              <a:latin typeface="Book Antiqua" panose="02040602050305030304" pitchFamily="18" charset="0"/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2149761-6A06-4194-ADF2-AED04B2D73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lum bright="-20000" contrast="40000"/>
          </a:blip>
          <a:stretch>
            <a:fillRect/>
          </a:stretch>
        </p:blipFill>
        <p:spPr>
          <a:xfrm>
            <a:off x="172354" y="890880"/>
            <a:ext cx="7406640" cy="275402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FAF54C-3B6F-460F-82AF-2019378D4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70969-1D9F-4E41-A1EE-4EB62BCADA54}" type="slidenum">
              <a:rPr lang="en-CA" smtClean="0"/>
              <a:t>83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30616F-7F92-482E-B926-4C016A2451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dirty="0"/>
              <a:t>@ Dr. Mahmoud S. Masadeh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5394E79-DB5B-4AF1-9256-B84A59527158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-20000" contrast="40000"/>
          </a:blip>
          <a:stretch>
            <a:fillRect/>
          </a:stretch>
        </p:blipFill>
        <p:spPr>
          <a:xfrm>
            <a:off x="4134042" y="2790190"/>
            <a:ext cx="7885604" cy="35661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6EEA06B-F2BD-49E4-BF11-E4B82FA49A40}"/>
              </a:ext>
            </a:extLst>
          </p:cNvPr>
          <p:cNvSpPr txBox="1"/>
          <p:nvPr/>
        </p:nvSpPr>
        <p:spPr>
          <a:xfrm>
            <a:off x="4068537" y="4631293"/>
            <a:ext cx="1418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acc </a:t>
            </a: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 </a:t>
            </a:r>
            <a:r>
              <a:rPr lang="en-US" dirty="0">
                <a:solidFill>
                  <a:srgbClr val="FF0000"/>
                </a:solidFill>
              </a:rPr>
              <a:t>n +acc</a:t>
            </a:r>
            <a:endParaRPr lang="en-CA" dirty="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1C8D8A-B481-47E0-BFFF-A52636A70863}"/>
              </a:ext>
            </a:extLst>
          </p:cNvPr>
          <p:cNvSpPr txBox="1"/>
          <p:nvPr/>
        </p:nvSpPr>
        <p:spPr>
          <a:xfrm>
            <a:off x="4379591" y="4897733"/>
            <a:ext cx="1053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 </a:t>
            </a: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 </a:t>
            </a:r>
            <a:r>
              <a:rPr lang="en-US" dirty="0">
                <a:solidFill>
                  <a:srgbClr val="FF0000"/>
                </a:solidFill>
              </a:rPr>
              <a:t>n - 1</a:t>
            </a:r>
            <a:endParaRPr lang="en-CA" dirty="0">
              <a:solidFill>
                <a:srgbClr val="FF0000"/>
              </a:solidFill>
            </a:endParaRPr>
          </a:p>
        </p:txBody>
      </p:sp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641DCFE0-3352-4084-97B3-D1233A5490C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690"/>
          <a:stretch/>
        </p:blipFill>
        <p:spPr>
          <a:xfrm>
            <a:off x="7697231" y="136525"/>
            <a:ext cx="4322415" cy="2468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88497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1CFAC-A95E-472E-ABE2-A4E4AD09B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775" y="365125"/>
            <a:ext cx="11268075" cy="568325"/>
          </a:xfrm>
        </p:spPr>
        <p:txBody>
          <a:bodyPr>
            <a:noAutofit/>
          </a:bodyPr>
          <a:lstStyle/>
          <a:p>
            <a:r>
              <a:rPr lang="en-US" sz="3600" dirty="0">
                <a:solidFill>
                  <a:srgbClr val="C00000"/>
                </a:solidFill>
                <a:latin typeface="Book Antiqua" panose="02040602050305030304" pitchFamily="18" charset="0"/>
              </a:rPr>
              <a:t>2.9 Communicating with People</a:t>
            </a:r>
            <a:endParaRPr lang="en-CA" sz="3600" dirty="0">
              <a:solidFill>
                <a:srgbClr val="C00000"/>
              </a:solidFill>
              <a:latin typeface="Book Antiqua" panose="0204060205030503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C01015-A51B-4396-838C-32B7CBFABB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0114" y="1143000"/>
            <a:ext cx="11625943" cy="5267325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Book Antiqua" panose="02040602050305030304" pitchFamily="18" charset="0"/>
              </a:rPr>
              <a:t>Computers were invented to process large amount of </a:t>
            </a:r>
            <a:r>
              <a:rPr lang="en-US" sz="2400" dirty="0">
                <a:solidFill>
                  <a:srgbClr val="0070C0"/>
                </a:solidFill>
                <a:latin typeface="Book Antiqua" panose="02040602050305030304" pitchFamily="18" charset="0"/>
              </a:rPr>
              <a:t>numbers</a:t>
            </a:r>
            <a:r>
              <a:rPr lang="en-US" sz="2400" dirty="0">
                <a:latin typeface="Book Antiqua" panose="02040602050305030304" pitchFamily="18" charset="0"/>
              </a:rPr>
              <a:t>.</a:t>
            </a:r>
          </a:p>
          <a:p>
            <a:r>
              <a:rPr lang="en-US" sz="2400" dirty="0">
                <a:latin typeface="Book Antiqua" panose="02040602050305030304" pitchFamily="18" charset="0"/>
              </a:rPr>
              <a:t>After they became commercially viable, they were used to process </a:t>
            </a:r>
            <a:r>
              <a:rPr lang="en-US" sz="2400" dirty="0">
                <a:solidFill>
                  <a:srgbClr val="0070C0"/>
                </a:solidFill>
                <a:latin typeface="Book Antiqua" panose="02040602050305030304" pitchFamily="18" charset="0"/>
              </a:rPr>
              <a:t>text</a:t>
            </a:r>
            <a:r>
              <a:rPr lang="en-US" sz="2400" dirty="0">
                <a:latin typeface="Book Antiqua" panose="02040602050305030304" pitchFamily="18" charset="0"/>
              </a:rPr>
              <a:t>.</a:t>
            </a:r>
          </a:p>
          <a:p>
            <a:pPr algn="l"/>
            <a:r>
              <a:rPr lang="en-US" sz="2400" dirty="0">
                <a:latin typeface="Book Antiqua" panose="02040602050305030304" pitchFamily="18" charset="0"/>
              </a:rPr>
              <a:t>American Standard Code for Information Interchange (</a:t>
            </a:r>
            <a:r>
              <a:rPr lang="en-US" sz="2400" dirty="0">
                <a:solidFill>
                  <a:srgbClr val="0070C0"/>
                </a:solidFill>
                <a:latin typeface="Book Antiqua" panose="02040602050305030304" pitchFamily="18" charset="0"/>
              </a:rPr>
              <a:t>ASCII</a:t>
            </a:r>
            <a:r>
              <a:rPr lang="en-US" sz="2400" dirty="0">
                <a:latin typeface="Book Antiqua" panose="02040602050305030304" pitchFamily="18" charset="0"/>
              </a:rPr>
              <a:t>) is the representation that nearly everyone follows. </a:t>
            </a:r>
          </a:p>
          <a:p>
            <a:pPr algn="l"/>
            <a:r>
              <a:rPr lang="en-US" sz="2400" b="0" i="0" u="none" strike="noStrike" baseline="0" dirty="0">
                <a:latin typeface="Book Antiqua" panose="02040602050305030304" pitchFamily="18" charset="0"/>
              </a:rPr>
              <a:t>Each </a:t>
            </a:r>
            <a:r>
              <a:rPr lang="en-US" sz="2400" dirty="0">
                <a:latin typeface="Book Antiqua" panose="02040602050305030304" pitchFamily="18" charset="0"/>
              </a:rPr>
              <a:t>character is represented by</a:t>
            </a:r>
            <a:r>
              <a:rPr lang="en-US" sz="2400" dirty="0">
                <a:solidFill>
                  <a:srgbClr val="0070C0"/>
                </a:solidFill>
                <a:latin typeface="Book Antiqua" panose="02040602050305030304" pitchFamily="18" charset="0"/>
              </a:rPr>
              <a:t> 8-bit </a:t>
            </a:r>
            <a:r>
              <a:rPr lang="en-US" sz="2400" dirty="0">
                <a:latin typeface="Book Antiqua" panose="02040602050305030304" pitchFamily="18" charset="0"/>
              </a:rPr>
              <a:t>bytes.</a:t>
            </a:r>
          </a:p>
          <a:p>
            <a:pPr algn="l"/>
            <a:endParaRPr lang="en-US" sz="2400" dirty="0">
              <a:latin typeface="Book Antiqua" panose="02040602050305030304" pitchFamily="18" charset="0"/>
            </a:endParaRPr>
          </a:p>
          <a:p>
            <a:pPr algn="l"/>
            <a:endParaRPr lang="en-US" sz="2400" dirty="0">
              <a:latin typeface="Book Antiqua" panose="0204060205030503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FAF54C-3B6F-460F-82AF-2019378D4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70969-1D9F-4E41-A1EE-4EB62BCADA54}" type="slidenum">
              <a:rPr lang="en-CA" smtClean="0"/>
              <a:t>84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30616F-7F92-482E-B926-4C016A2451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dirty="0"/>
              <a:t>@ Dr. Mahmoud S. Masadeh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BA4505-056F-49BB-B09A-B82F6CC4518A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-20000" contrast="40000"/>
          </a:blip>
          <a:stretch>
            <a:fillRect/>
          </a:stretch>
        </p:blipFill>
        <p:spPr>
          <a:xfrm>
            <a:off x="2962716" y="3269439"/>
            <a:ext cx="6568225" cy="308691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0491275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1CFAC-A95E-472E-ABE2-A4E4AD09B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775" y="365125"/>
            <a:ext cx="11268075" cy="568325"/>
          </a:xfrm>
        </p:spPr>
        <p:txBody>
          <a:bodyPr>
            <a:noAutofit/>
          </a:bodyPr>
          <a:lstStyle/>
          <a:p>
            <a:r>
              <a:rPr lang="en-US" sz="3600" dirty="0">
                <a:solidFill>
                  <a:srgbClr val="C00000"/>
                </a:solidFill>
                <a:latin typeface="Book Antiqua" panose="02040602050305030304" pitchFamily="18" charset="0"/>
              </a:rPr>
              <a:t>ASCII versus Binary Numbers</a:t>
            </a:r>
            <a:endParaRPr lang="en-CA" sz="3600" dirty="0">
              <a:solidFill>
                <a:srgbClr val="C00000"/>
              </a:solidFill>
              <a:latin typeface="Book Antiqua" panose="0204060205030503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FAF54C-3B6F-460F-82AF-2019378D4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70969-1D9F-4E41-A1EE-4EB62BCADA54}" type="slidenum">
              <a:rPr lang="en-CA" smtClean="0"/>
              <a:t>85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30616F-7F92-482E-B926-4C016A2451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dirty="0"/>
              <a:t>@ Dr. Mahmoud S. Masadeh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04A5BA5-C629-441B-8C73-5EE96718156C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-20000" contrast="40000"/>
          </a:blip>
          <a:stretch>
            <a:fillRect/>
          </a:stretch>
        </p:blipFill>
        <p:spPr>
          <a:xfrm>
            <a:off x="1303110" y="1524585"/>
            <a:ext cx="7781982" cy="100584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7500745-9DD2-4FB1-B583-FC8DCEE1AEA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-20000" contrast="40000"/>
          </a:blip>
          <a:stretch>
            <a:fillRect/>
          </a:stretch>
        </p:blipFill>
        <p:spPr>
          <a:xfrm>
            <a:off x="3881316" y="4176688"/>
            <a:ext cx="7590553" cy="17373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9057543-08B6-40A8-B70D-1FD8AFF0AB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94941" y="1829709"/>
            <a:ext cx="1493949" cy="39559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CE66092-C610-42C7-8C50-817BA7493A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67744" y="4763266"/>
            <a:ext cx="1468192" cy="389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779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1CFAC-A95E-472E-ABE2-A4E4AD09B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775" y="365125"/>
            <a:ext cx="11268075" cy="568325"/>
          </a:xfrm>
        </p:spPr>
        <p:txBody>
          <a:bodyPr>
            <a:noAutofit/>
          </a:bodyPr>
          <a:lstStyle/>
          <a:p>
            <a:r>
              <a:rPr lang="en-US" sz="3600" dirty="0">
                <a:solidFill>
                  <a:srgbClr val="C00000"/>
                </a:solidFill>
                <a:latin typeface="Book Antiqua" panose="02040602050305030304" pitchFamily="18" charset="0"/>
              </a:rPr>
              <a:t>Communicating with People</a:t>
            </a:r>
            <a:endParaRPr lang="en-CA" sz="3600" dirty="0">
              <a:solidFill>
                <a:srgbClr val="C00000"/>
              </a:solidFill>
              <a:latin typeface="Book Antiqua" panose="0204060205030503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C01015-A51B-4396-838C-32B7CBFABB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1962" y="1028246"/>
            <a:ext cx="11268075" cy="5464629"/>
          </a:xfrm>
        </p:spPr>
        <p:txBody>
          <a:bodyPr>
            <a:normAutofit lnSpcReduction="10000"/>
          </a:bodyPr>
          <a:lstStyle/>
          <a:p>
            <a:pPr algn="l"/>
            <a:r>
              <a:rPr lang="en-US" sz="2400" dirty="0">
                <a:solidFill>
                  <a:srgbClr val="0070C0"/>
                </a:solidFill>
                <a:latin typeface="Book Antiqua" panose="02040602050305030304" pitchFamily="18" charset="0"/>
              </a:rPr>
              <a:t>Load byte unsigned </a:t>
            </a:r>
            <a:r>
              <a:rPr lang="en-US" sz="2400" dirty="0">
                <a:latin typeface="Book Antiqua" panose="02040602050305030304" pitchFamily="18" charset="0"/>
              </a:rPr>
              <a:t>(</a:t>
            </a:r>
            <a:r>
              <a:rPr lang="en-US" sz="2400" dirty="0" err="1">
                <a:solidFill>
                  <a:srgbClr val="0070C0"/>
                </a:solidFill>
                <a:latin typeface="Book Antiqua" panose="02040602050305030304" pitchFamily="18" charset="0"/>
              </a:rPr>
              <a:t>lbu</a:t>
            </a:r>
            <a:r>
              <a:rPr lang="en-US" sz="2400" dirty="0">
                <a:latin typeface="Book Antiqua" panose="02040602050305030304" pitchFamily="18" charset="0"/>
              </a:rPr>
              <a:t>): loads a byte from memory, placing it in the rightmost 8 bits of a register. </a:t>
            </a:r>
          </a:p>
          <a:p>
            <a:pPr algn="l"/>
            <a:r>
              <a:rPr lang="en-US" sz="2400" dirty="0">
                <a:solidFill>
                  <a:srgbClr val="0070C0"/>
                </a:solidFill>
                <a:latin typeface="Book Antiqua" panose="02040602050305030304" pitchFamily="18" charset="0"/>
              </a:rPr>
              <a:t>Store byte </a:t>
            </a:r>
            <a:r>
              <a:rPr lang="en-US" sz="2400" dirty="0">
                <a:latin typeface="Book Antiqua" panose="02040602050305030304" pitchFamily="18" charset="0"/>
              </a:rPr>
              <a:t>(</a:t>
            </a:r>
            <a:r>
              <a:rPr lang="en-US" sz="2400" dirty="0">
                <a:solidFill>
                  <a:srgbClr val="0070C0"/>
                </a:solidFill>
                <a:latin typeface="Book Antiqua" panose="02040602050305030304" pitchFamily="18" charset="0"/>
              </a:rPr>
              <a:t>sb</a:t>
            </a:r>
            <a:r>
              <a:rPr lang="en-US" sz="2400" dirty="0">
                <a:latin typeface="Book Antiqua" panose="02040602050305030304" pitchFamily="18" charset="0"/>
              </a:rPr>
              <a:t>): takes a byte from the rightmost 8 bits of a register and writes it to memory.</a:t>
            </a:r>
          </a:p>
          <a:p>
            <a:pPr algn="l"/>
            <a:r>
              <a:rPr lang="en-US" sz="2400" dirty="0">
                <a:latin typeface="Book Antiqua" panose="02040602050305030304" pitchFamily="18" charset="0"/>
              </a:rPr>
              <a:t>We </a:t>
            </a:r>
            <a:r>
              <a:rPr lang="en-US" sz="2400" dirty="0">
                <a:solidFill>
                  <a:srgbClr val="0070C0"/>
                </a:solidFill>
                <a:latin typeface="Book Antiqua" panose="02040602050305030304" pitchFamily="18" charset="0"/>
              </a:rPr>
              <a:t>copy a byte </a:t>
            </a:r>
            <a:r>
              <a:rPr lang="en-US" sz="2400" dirty="0">
                <a:latin typeface="Book Antiqua" panose="02040602050305030304" pitchFamily="18" charset="0"/>
              </a:rPr>
              <a:t>with </a:t>
            </a:r>
            <a:r>
              <a:rPr lang="en-CA" sz="2400" dirty="0">
                <a:latin typeface="Book Antiqua" panose="02040602050305030304" pitchFamily="18" charset="0"/>
              </a:rPr>
              <a:t>the sequence</a:t>
            </a:r>
          </a:p>
          <a:p>
            <a:pPr marL="457200" lvl="1" indent="0">
              <a:buNone/>
            </a:pPr>
            <a:r>
              <a:rPr lang="en-US" dirty="0" err="1">
                <a:latin typeface="Book Antiqua" panose="02040602050305030304" pitchFamily="18" charset="0"/>
              </a:rPr>
              <a:t>lbu</a:t>
            </a:r>
            <a:r>
              <a:rPr lang="en-US" dirty="0">
                <a:latin typeface="Book Antiqua" panose="02040602050305030304" pitchFamily="18" charset="0"/>
              </a:rPr>
              <a:t> x12, 0(x10) // Read byte from source</a:t>
            </a:r>
          </a:p>
          <a:p>
            <a:pPr marL="457200" lvl="1" indent="0">
              <a:buNone/>
            </a:pPr>
            <a:r>
              <a:rPr lang="en-US" dirty="0">
                <a:latin typeface="Book Antiqua" panose="02040602050305030304" pitchFamily="18" charset="0"/>
              </a:rPr>
              <a:t>sb x12, 0(x11) // Write byte to destination</a:t>
            </a:r>
          </a:p>
          <a:p>
            <a:pPr algn="l"/>
            <a:r>
              <a:rPr lang="en-US" sz="2400" dirty="0">
                <a:solidFill>
                  <a:srgbClr val="0070C0"/>
                </a:solidFill>
                <a:latin typeface="Book Antiqua" panose="02040602050305030304" pitchFamily="18" charset="0"/>
              </a:rPr>
              <a:t>Characters</a:t>
            </a:r>
            <a:r>
              <a:rPr lang="en-US" sz="2400" dirty="0">
                <a:latin typeface="Book Antiqua" panose="02040602050305030304" pitchFamily="18" charset="0"/>
              </a:rPr>
              <a:t> are normally combined into </a:t>
            </a:r>
            <a:r>
              <a:rPr lang="en-US" sz="2400" dirty="0">
                <a:solidFill>
                  <a:srgbClr val="0070C0"/>
                </a:solidFill>
                <a:latin typeface="Book Antiqua" panose="02040602050305030304" pitchFamily="18" charset="0"/>
              </a:rPr>
              <a:t>strings</a:t>
            </a:r>
            <a:r>
              <a:rPr lang="en-US" sz="2400" dirty="0">
                <a:latin typeface="Book Antiqua" panose="02040602050305030304" pitchFamily="18" charset="0"/>
              </a:rPr>
              <a:t>, which have a variable number of characters. </a:t>
            </a:r>
          </a:p>
          <a:p>
            <a:pPr algn="l"/>
            <a:r>
              <a:rPr lang="en-US" sz="2400" dirty="0">
                <a:latin typeface="Book Antiqua" panose="02040602050305030304" pitchFamily="18" charset="0"/>
              </a:rPr>
              <a:t>There are three choices for representing a string: </a:t>
            </a:r>
          </a:p>
          <a:p>
            <a:pPr marL="457200" lvl="1" indent="0">
              <a:buNone/>
            </a:pPr>
            <a:r>
              <a:rPr lang="en-US" dirty="0">
                <a:latin typeface="Book Antiqua" panose="02040602050305030304" pitchFamily="18" charset="0"/>
              </a:rPr>
              <a:t>(1) the </a:t>
            </a:r>
            <a:r>
              <a:rPr lang="en-US" dirty="0">
                <a:solidFill>
                  <a:srgbClr val="0070C0"/>
                </a:solidFill>
                <a:latin typeface="Book Antiqua" panose="02040602050305030304" pitchFamily="18" charset="0"/>
              </a:rPr>
              <a:t>first</a:t>
            </a:r>
            <a:r>
              <a:rPr lang="en-US" dirty="0">
                <a:latin typeface="Book Antiqua" panose="02040602050305030304" pitchFamily="18" charset="0"/>
              </a:rPr>
              <a:t> position of the string is reserved to give the length of a string, </a:t>
            </a:r>
          </a:p>
          <a:p>
            <a:pPr marL="457200" lvl="1" indent="0">
              <a:buNone/>
            </a:pPr>
            <a:r>
              <a:rPr lang="en-US" dirty="0">
                <a:latin typeface="Book Antiqua" panose="02040602050305030304" pitchFamily="18" charset="0"/>
              </a:rPr>
              <a:t>(2) an accompanying </a:t>
            </a:r>
            <a:r>
              <a:rPr lang="en-US" dirty="0">
                <a:solidFill>
                  <a:srgbClr val="0070C0"/>
                </a:solidFill>
                <a:latin typeface="Book Antiqua" panose="02040602050305030304" pitchFamily="18" charset="0"/>
              </a:rPr>
              <a:t>variable</a:t>
            </a:r>
            <a:r>
              <a:rPr lang="en-US" dirty="0">
                <a:latin typeface="Book Antiqua" panose="02040602050305030304" pitchFamily="18" charset="0"/>
              </a:rPr>
              <a:t> has the length of the string (as in a structure), </a:t>
            </a:r>
          </a:p>
          <a:p>
            <a:pPr marL="457200" lvl="1" indent="0">
              <a:buNone/>
            </a:pPr>
            <a:r>
              <a:rPr lang="en-US" dirty="0">
                <a:latin typeface="Book Antiqua" panose="02040602050305030304" pitchFamily="18" charset="0"/>
              </a:rPr>
              <a:t>(3) the </a:t>
            </a:r>
            <a:r>
              <a:rPr lang="en-US" dirty="0">
                <a:solidFill>
                  <a:srgbClr val="0070C0"/>
                </a:solidFill>
                <a:latin typeface="Book Antiqua" panose="02040602050305030304" pitchFamily="18" charset="0"/>
              </a:rPr>
              <a:t>last</a:t>
            </a:r>
            <a:r>
              <a:rPr lang="en-US" dirty="0">
                <a:latin typeface="Book Antiqua" panose="02040602050305030304" pitchFamily="18" charset="0"/>
              </a:rPr>
              <a:t> position of a string is indicated by a character used to mark the end of a string (as in C language, terminating a string with a byte whose value is 0 (named null in ASCII)).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FAF54C-3B6F-460F-82AF-2019378D4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70969-1D9F-4E41-A1EE-4EB62BCADA54}" type="slidenum">
              <a:rPr lang="en-CA" smtClean="0"/>
              <a:t>86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30616F-7F92-482E-B926-4C016A2451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dirty="0"/>
              <a:t>@ Dr. Mahmoud S. Masadeh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FA3EBE-DFC8-4652-9F65-CD5176A5AB33}"/>
              </a:ext>
            </a:extLst>
          </p:cNvPr>
          <p:cNvSpPr txBox="1"/>
          <p:nvPr/>
        </p:nvSpPr>
        <p:spPr>
          <a:xfrm>
            <a:off x="7097486" y="3028890"/>
            <a:ext cx="24083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Mem </a:t>
            </a:r>
            <a:r>
              <a:rPr lang="en-US" sz="2000" dirty="0">
                <a:solidFill>
                  <a:srgbClr val="FF0000"/>
                </a:solidFill>
                <a:sym typeface="Wingdings" panose="05000000000000000000" pitchFamily="2" charset="2"/>
              </a:rPr>
              <a:t> Reg  Mem</a:t>
            </a:r>
            <a:endParaRPr lang="en-CA" sz="2000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DCA0B2-6763-4636-B214-660C1E38B7C2}"/>
              </a:ext>
            </a:extLst>
          </p:cNvPr>
          <p:cNvSpPr txBox="1"/>
          <p:nvPr/>
        </p:nvSpPr>
        <p:spPr>
          <a:xfrm>
            <a:off x="8055428" y="4365664"/>
            <a:ext cx="24083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>
                <a:solidFill>
                  <a:srgbClr val="FF0000"/>
                </a:solidFill>
              </a:rPr>
              <a:t>string str1 = "Hello";</a:t>
            </a:r>
          </a:p>
        </p:txBody>
      </p:sp>
    </p:spTree>
    <p:extLst>
      <p:ext uri="{BB962C8B-B14F-4D97-AF65-F5344CB8AC3E}">
        <p14:creationId xmlns:p14="http://schemas.microsoft.com/office/powerpoint/2010/main" val="76078478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1CFAC-A95E-472E-ABE2-A4E4AD09B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775" y="365125"/>
            <a:ext cx="11268075" cy="568325"/>
          </a:xfrm>
        </p:spPr>
        <p:txBody>
          <a:bodyPr>
            <a:noAutofit/>
          </a:bodyPr>
          <a:lstStyle/>
          <a:p>
            <a:r>
              <a:rPr lang="en-US" sz="2800" dirty="0">
                <a:solidFill>
                  <a:srgbClr val="C00000"/>
                </a:solidFill>
                <a:latin typeface="Book Antiqua" panose="02040602050305030304" pitchFamily="18" charset="0"/>
              </a:rPr>
              <a:t>Compiling a String Copy Procedure, Showing How to Use C Strings</a:t>
            </a:r>
            <a:endParaRPr lang="en-CA" sz="2800" dirty="0">
              <a:solidFill>
                <a:srgbClr val="C00000"/>
              </a:solidFill>
              <a:latin typeface="Book Antiqua" panose="0204060205030503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FAF54C-3B6F-460F-82AF-2019378D4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70969-1D9F-4E41-A1EE-4EB62BCADA54}" type="slidenum">
              <a:rPr lang="en-CA" smtClean="0"/>
              <a:t>87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30616F-7F92-482E-B926-4C016A2451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dirty="0"/>
              <a:t>@ Dr. Mahmoud S. Masadeh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90D8BFE-67CC-4207-B9D3-A5D283242E1E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-20000" contrast="40000"/>
          </a:blip>
          <a:stretch>
            <a:fillRect/>
          </a:stretch>
        </p:blipFill>
        <p:spPr>
          <a:xfrm>
            <a:off x="337677" y="945140"/>
            <a:ext cx="5723956" cy="256032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9B270C9-62A0-4E83-BC82-C0011D2F54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7684" y="1321384"/>
            <a:ext cx="1493949" cy="39559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7868EC2-1CE8-414E-A081-9D08A78FF30C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-20000" contrast="40000"/>
          </a:blip>
          <a:stretch>
            <a:fillRect/>
          </a:stretch>
        </p:blipFill>
        <p:spPr>
          <a:xfrm>
            <a:off x="337676" y="3643815"/>
            <a:ext cx="5723957" cy="155448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C75777D-C8DE-4714-A355-D831A01431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23620" y="4331946"/>
            <a:ext cx="1468192" cy="38910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68C27EB-D0DF-4ED7-AC7A-4E325291C933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-20000" contrast="40000"/>
          </a:blip>
          <a:stretch>
            <a:fillRect/>
          </a:stretch>
        </p:blipFill>
        <p:spPr>
          <a:xfrm>
            <a:off x="319294" y="5336650"/>
            <a:ext cx="5760720" cy="95400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9A80C84-7B32-417E-A08C-4FD0A80027AA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bright="-20000" contrast="40000"/>
          </a:blip>
          <a:stretch>
            <a:fillRect/>
          </a:stretch>
        </p:blipFill>
        <p:spPr>
          <a:xfrm>
            <a:off x="6234026" y="945140"/>
            <a:ext cx="5852160" cy="9268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63E1FB3-65C6-431F-BFF6-5A62A1E3382C}"/>
              </a:ext>
            </a:extLst>
          </p:cNvPr>
          <p:cNvPicPr>
            <a:picLocks noChangeAspect="1"/>
          </p:cNvPicPr>
          <p:nvPr/>
        </p:nvPicPr>
        <p:blipFill>
          <a:blip r:embed="rId8">
            <a:lum bright="-20000" contrast="40000"/>
          </a:blip>
          <a:stretch>
            <a:fillRect/>
          </a:stretch>
        </p:blipFill>
        <p:spPr>
          <a:xfrm>
            <a:off x="6234026" y="2056757"/>
            <a:ext cx="5810946" cy="146304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E3EB156-6AF8-43F3-B204-8DC424FFE1FB}"/>
              </a:ext>
            </a:extLst>
          </p:cNvPr>
          <p:cNvPicPr>
            <a:picLocks noChangeAspect="1"/>
          </p:cNvPicPr>
          <p:nvPr/>
        </p:nvPicPr>
        <p:blipFill>
          <a:blip r:embed="rId9">
            <a:lum bright="-20000" contrast="40000"/>
          </a:blip>
          <a:stretch>
            <a:fillRect/>
          </a:stretch>
        </p:blipFill>
        <p:spPr>
          <a:xfrm>
            <a:off x="6234026" y="3702892"/>
            <a:ext cx="5760720" cy="121771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383737C-B5BD-48B7-AB5D-57D093C78BF7}"/>
              </a:ext>
            </a:extLst>
          </p:cNvPr>
          <p:cNvPicPr>
            <a:picLocks noChangeAspect="1"/>
          </p:cNvPicPr>
          <p:nvPr/>
        </p:nvPicPr>
        <p:blipFill>
          <a:blip r:embed="rId10">
            <a:lum bright="-20000" contrast="40000"/>
          </a:blip>
          <a:stretch>
            <a:fillRect/>
          </a:stretch>
        </p:blipFill>
        <p:spPr>
          <a:xfrm>
            <a:off x="6234027" y="5103697"/>
            <a:ext cx="5760720" cy="9144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B7F052C-A613-49D7-8A3F-F35B9BF88BE2}"/>
              </a:ext>
            </a:extLst>
          </p:cNvPr>
          <p:cNvSpPr/>
          <p:nvPr/>
        </p:nvSpPr>
        <p:spPr>
          <a:xfrm>
            <a:off x="-102580" y="4180367"/>
            <a:ext cx="53572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879DB1A-6FFB-48B2-896D-F0D1C9D46B5A}"/>
              </a:ext>
            </a:extLst>
          </p:cNvPr>
          <p:cNvSpPr/>
          <p:nvPr/>
        </p:nvSpPr>
        <p:spPr>
          <a:xfrm>
            <a:off x="-126637" y="5359426"/>
            <a:ext cx="53572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0F1FE06-C423-40F8-82F5-4E698EC9F4C2}"/>
              </a:ext>
            </a:extLst>
          </p:cNvPr>
          <p:cNvSpPr/>
          <p:nvPr/>
        </p:nvSpPr>
        <p:spPr>
          <a:xfrm>
            <a:off x="11459023" y="1031521"/>
            <a:ext cx="53572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8419D54-AD51-4DBF-9BCF-F7C9D2B2BAD9}"/>
              </a:ext>
            </a:extLst>
          </p:cNvPr>
          <p:cNvSpPr/>
          <p:nvPr/>
        </p:nvSpPr>
        <p:spPr>
          <a:xfrm>
            <a:off x="11378293" y="2596467"/>
            <a:ext cx="53572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5EAEB06-B5E5-4F36-9953-4A4B07866538}"/>
              </a:ext>
            </a:extLst>
          </p:cNvPr>
          <p:cNvSpPr/>
          <p:nvPr/>
        </p:nvSpPr>
        <p:spPr>
          <a:xfrm>
            <a:off x="11378293" y="3997272"/>
            <a:ext cx="53572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EB6D5BA-7B11-4CB3-87BC-7B994D1B49C2}"/>
              </a:ext>
            </a:extLst>
          </p:cNvPr>
          <p:cNvSpPr/>
          <p:nvPr/>
        </p:nvSpPr>
        <p:spPr>
          <a:xfrm>
            <a:off x="11378293" y="5103697"/>
            <a:ext cx="53572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6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E4CE02D-B724-4711-99A2-12433AC40A6A}"/>
              </a:ext>
            </a:extLst>
          </p:cNvPr>
          <p:cNvSpPr txBox="1"/>
          <p:nvPr/>
        </p:nvSpPr>
        <p:spPr>
          <a:xfrm>
            <a:off x="1934935" y="1754303"/>
            <a:ext cx="412669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600" b="1" dirty="0" err="1">
                <a:solidFill>
                  <a:srgbClr val="FF0000"/>
                </a:solidFill>
              </a:rPr>
              <a:t>size_t</a:t>
            </a:r>
            <a:r>
              <a:rPr lang="en-CA" sz="1600" b="1" dirty="0">
                <a:solidFill>
                  <a:srgbClr val="FF0000"/>
                </a:solidFill>
              </a:rPr>
              <a:t> </a:t>
            </a:r>
            <a:r>
              <a:rPr lang="en-CA" sz="1600" dirty="0">
                <a:solidFill>
                  <a:srgbClr val="FF0000"/>
                </a:solidFill>
              </a:rPr>
              <a:t>is the unsigned integer type of the result of the </a:t>
            </a:r>
            <a:r>
              <a:rPr lang="en-CA" sz="1600" dirty="0" err="1">
                <a:solidFill>
                  <a:srgbClr val="FF0000"/>
                </a:solidFill>
              </a:rPr>
              <a:t>sizeof</a:t>
            </a:r>
            <a:r>
              <a:rPr lang="en-CA" sz="1600" dirty="0">
                <a:solidFill>
                  <a:srgbClr val="FF0000"/>
                </a:solidFill>
              </a:rPr>
              <a:t> operator</a:t>
            </a:r>
          </a:p>
        </p:txBody>
      </p:sp>
    </p:spTree>
    <p:extLst>
      <p:ext uri="{BB962C8B-B14F-4D97-AF65-F5344CB8AC3E}">
        <p14:creationId xmlns:p14="http://schemas.microsoft.com/office/powerpoint/2010/main" val="395596376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1CFAC-A95E-472E-ABE2-A4E4AD09B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775" y="365125"/>
            <a:ext cx="11268075" cy="568325"/>
          </a:xfrm>
        </p:spPr>
        <p:txBody>
          <a:bodyPr>
            <a:noAutofit/>
          </a:bodyPr>
          <a:lstStyle/>
          <a:p>
            <a:r>
              <a:rPr lang="en-US" sz="2800" dirty="0">
                <a:solidFill>
                  <a:srgbClr val="C00000"/>
                </a:solidFill>
                <a:latin typeface="Book Antiqua" panose="02040602050305030304" pitchFamily="18" charset="0"/>
              </a:rPr>
              <a:t>Compiling a String Copy Procedure, Showing How to Use C Strings</a:t>
            </a:r>
            <a:endParaRPr lang="en-CA" sz="2800" dirty="0">
              <a:solidFill>
                <a:srgbClr val="C00000"/>
              </a:solidFill>
              <a:latin typeface="Book Antiqua" panose="0204060205030503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FAF54C-3B6F-460F-82AF-2019378D4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70969-1D9F-4E41-A1EE-4EB62BCADA54}" type="slidenum">
              <a:rPr lang="en-CA" smtClean="0"/>
              <a:t>88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30616F-7F92-482E-B926-4C016A2451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dirty="0"/>
              <a:t>@ Dr. Mahmoud S. Masadeh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7868EC2-1CE8-414E-A081-9D08A78FF30C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-20000" contrast="40000"/>
          </a:blip>
          <a:stretch>
            <a:fillRect/>
          </a:stretch>
        </p:blipFill>
        <p:spPr>
          <a:xfrm>
            <a:off x="234018" y="999148"/>
            <a:ext cx="5723957" cy="155448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C75777D-C8DE-4714-A355-D831A01431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7804" y="1706991"/>
            <a:ext cx="1468192" cy="38910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68C27EB-D0DF-4ED7-AC7A-4E325291C933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-20000" contrast="40000"/>
          </a:blip>
          <a:stretch>
            <a:fillRect/>
          </a:stretch>
        </p:blipFill>
        <p:spPr>
          <a:xfrm>
            <a:off x="234018" y="2690898"/>
            <a:ext cx="5760720" cy="95400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9A80C84-7B32-417E-A08C-4FD0A80027AA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-20000" contrast="40000"/>
          </a:blip>
          <a:stretch>
            <a:fillRect/>
          </a:stretch>
        </p:blipFill>
        <p:spPr>
          <a:xfrm>
            <a:off x="188298" y="3853545"/>
            <a:ext cx="5852160" cy="9268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63E1FB3-65C6-431F-BFF6-5A62A1E3382C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-20000" contrast="40000"/>
          </a:blip>
          <a:stretch>
            <a:fillRect/>
          </a:stretch>
        </p:blipFill>
        <p:spPr>
          <a:xfrm>
            <a:off x="229512" y="4989015"/>
            <a:ext cx="5810946" cy="146304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E3EB156-6AF8-43F3-B204-8DC424FFE1FB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bright="-20000" contrast="40000"/>
          </a:blip>
          <a:stretch>
            <a:fillRect/>
          </a:stretch>
        </p:blipFill>
        <p:spPr>
          <a:xfrm>
            <a:off x="6119812" y="999148"/>
            <a:ext cx="5760720" cy="121771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9E79833-91E1-49AE-A774-3A736E5862A5}"/>
              </a:ext>
            </a:extLst>
          </p:cNvPr>
          <p:cNvPicPr>
            <a:picLocks noChangeAspect="1"/>
          </p:cNvPicPr>
          <p:nvPr/>
        </p:nvPicPr>
        <p:blipFill>
          <a:blip r:embed="rId8">
            <a:lum bright="-20000" contrast="40000"/>
          </a:blip>
          <a:stretch>
            <a:fillRect/>
          </a:stretch>
        </p:blipFill>
        <p:spPr>
          <a:xfrm>
            <a:off x="6172909" y="2435911"/>
            <a:ext cx="5760720" cy="9144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431F7C8-95DE-4576-972C-EB683BE9836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11252" y="3507690"/>
            <a:ext cx="5711427" cy="100584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5E55C95-A160-47B4-BBD8-B6CD6AC4DFF0}"/>
              </a:ext>
            </a:extLst>
          </p:cNvPr>
          <p:cNvPicPr>
            <a:picLocks noChangeAspect="1"/>
          </p:cNvPicPr>
          <p:nvPr/>
        </p:nvPicPr>
        <p:blipFill>
          <a:blip r:embed="rId10">
            <a:lum bright="-20000" contrast="40000"/>
          </a:blip>
          <a:stretch>
            <a:fillRect/>
          </a:stretch>
        </p:blipFill>
        <p:spPr>
          <a:xfrm>
            <a:off x="6211251" y="4787440"/>
            <a:ext cx="5675810" cy="12801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B2AAF87D-AC33-42E8-AACF-72380B3A3B5A}"/>
              </a:ext>
            </a:extLst>
          </p:cNvPr>
          <p:cNvSpPr/>
          <p:nvPr/>
        </p:nvSpPr>
        <p:spPr>
          <a:xfrm>
            <a:off x="38034" y="1493186"/>
            <a:ext cx="53572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5FB3270-764C-4BA0-9F92-FE1560F160D7}"/>
              </a:ext>
            </a:extLst>
          </p:cNvPr>
          <p:cNvSpPr/>
          <p:nvPr/>
        </p:nvSpPr>
        <p:spPr>
          <a:xfrm>
            <a:off x="5422252" y="2762273"/>
            <a:ext cx="53572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7C29249-DE59-4D1F-8F9F-8CC83805842A}"/>
              </a:ext>
            </a:extLst>
          </p:cNvPr>
          <p:cNvSpPr/>
          <p:nvPr/>
        </p:nvSpPr>
        <p:spPr>
          <a:xfrm>
            <a:off x="5560277" y="3921310"/>
            <a:ext cx="53572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70B88A2-E513-42C2-9DD4-E7EF94EBC402}"/>
              </a:ext>
            </a:extLst>
          </p:cNvPr>
          <p:cNvSpPr/>
          <p:nvPr/>
        </p:nvSpPr>
        <p:spPr>
          <a:xfrm>
            <a:off x="5486189" y="5528423"/>
            <a:ext cx="53572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EBC92A5-1B3C-4651-9315-F0A0F0A105FA}"/>
              </a:ext>
            </a:extLst>
          </p:cNvPr>
          <p:cNvSpPr/>
          <p:nvPr/>
        </p:nvSpPr>
        <p:spPr>
          <a:xfrm>
            <a:off x="11342375" y="1195016"/>
            <a:ext cx="53572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0E47E01-D55C-4C4B-A153-589C4721F81F}"/>
              </a:ext>
            </a:extLst>
          </p:cNvPr>
          <p:cNvSpPr/>
          <p:nvPr/>
        </p:nvSpPr>
        <p:spPr>
          <a:xfrm>
            <a:off x="11342375" y="2490768"/>
            <a:ext cx="53572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6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09587B4-A75E-4628-81A4-418D06021156}"/>
              </a:ext>
            </a:extLst>
          </p:cNvPr>
          <p:cNvSpPr/>
          <p:nvPr/>
        </p:nvSpPr>
        <p:spPr>
          <a:xfrm>
            <a:off x="11342375" y="3506793"/>
            <a:ext cx="53572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7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D62984F-BDC2-4912-A7F7-5316204CFDA3}"/>
              </a:ext>
            </a:extLst>
          </p:cNvPr>
          <p:cNvSpPr/>
          <p:nvPr/>
        </p:nvSpPr>
        <p:spPr>
          <a:xfrm>
            <a:off x="11342375" y="4802545"/>
            <a:ext cx="53572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134705670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1CFAC-A95E-472E-ABE2-A4E4AD09B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775" y="365125"/>
            <a:ext cx="11268075" cy="568325"/>
          </a:xfrm>
        </p:spPr>
        <p:txBody>
          <a:bodyPr>
            <a:noAutofit/>
          </a:bodyPr>
          <a:lstStyle/>
          <a:p>
            <a:r>
              <a:rPr lang="en-US" sz="3600" dirty="0">
                <a:solidFill>
                  <a:srgbClr val="C00000"/>
                </a:solidFill>
                <a:latin typeface="Book Antiqua" panose="02040602050305030304" pitchFamily="18" charset="0"/>
              </a:rPr>
              <a:t>Communicating with People</a:t>
            </a:r>
            <a:endParaRPr lang="en-CA" sz="3600" dirty="0">
              <a:solidFill>
                <a:srgbClr val="C00000"/>
              </a:solidFill>
              <a:latin typeface="Book Antiqua" panose="0204060205030503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C01015-A51B-4396-838C-32B7CBFABB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5775" y="1143000"/>
            <a:ext cx="11268075" cy="5267325"/>
          </a:xfrm>
        </p:spPr>
        <p:txBody>
          <a:bodyPr>
            <a:normAutofit/>
          </a:bodyPr>
          <a:lstStyle/>
          <a:p>
            <a:pPr algn="l"/>
            <a:r>
              <a:rPr lang="en-US" sz="2200" dirty="0">
                <a:solidFill>
                  <a:srgbClr val="0070C0"/>
                </a:solidFill>
                <a:latin typeface="Book Antiqua" panose="02040602050305030304" pitchFamily="18" charset="0"/>
              </a:rPr>
              <a:t>Unicode</a:t>
            </a:r>
            <a:r>
              <a:rPr lang="en-US" sz="2200" dirty="0">
                <a:latin typeface="Book Antiqua" panose="02040602050305030304" pitchFamily="18" charset="0"/>
              </a:rPr>
              <a:t> is a universal encoding of the alphabets of most human languages.</a:t>
            </a:r>
          </a:p>
          <a:p>
            <a:pPr algn="l"/>
            <a:r>
              <a:rPr lang="en-CA" sz="2200" dirty="0">
                <a:latin typeface="Book Antiqua" panose="02040602050305030304" pitchFamily="18" charset="0"/>
              </a:rPr>
              <a:t>Java uses </a:t>
            </a:r>
            <a:r>
              <a:rPr lang="en-CA" sz="2200" dirty="0">
                <a:solidFill>
                  <a:srgbClr val="0070C0"/>
                </a:solidFill>
                <a:latin typeface="Book Antiqua" panose="02040602050305030304" pitchFamily="18" charset="0"/>
              </a:rPr>
              <a:t>Unicode</a:t>
            </a:r>
            <a:r>
              <a:rPr lang="en-CA" sz="2200" dirty="0">
                <a:latin typeface="Book Antiqua" panose="02040602050305030304" pitchFamily="18" charset="0"/>
              </a:rPr>
              <a:t> for </a:t>
            </a:r>
            <a:r>
              <a:rPr lang="en-US" sz="2200" dirty="0">
                <a:latin typeface="Book Antiqua" panose="02040602050305030304" pitchFamily="18" charset="0"/>
              </a:rPr>
              <a:t>characters. By default, it uses 16 bits to represent a character.</a:t>
            </a:r>
          </a:p>
          <a:p>
            <a:pPr algn="l"/>
            <a:r>
              <a:rPr lang="en-US" sz="2200" dirty="0">
                <a:latin typeface="Book Antiqua" panose="02040602050305030304" pitchFamily="18" charset="0"/>
              </a:rPr>
              <a:t>The RISC-V instruction set has explicit instructions to </a:t>
            </a:r>
            <a:r>
              <a:rPr lang="en-US" sz="2200" dirty="0">
                <a:solidFill>
                  <a:srgbClr val="0070C0"/>
                </a:solidFill>
                <a:latin typeface="Book Antiqua" panose="02040602050305030304" pitchFamily="18" charset="0"/>
              </a:rPr>
              <a:t>load</a:t>
            </a:r>
            <a:r>
              <a:rPr lang="en-US" sz="2200" dirty="0">
                <a:latin typeface="Book Antiqua" panose="02040602050305030304" pitchFamily="18" charset="0"/>
              </a:rPr>
              <a:t> and </a:t>
            </a:r>
            <a:r>
              <a:rPr lang="en-US" sz="2200" dirty="0">
                <a:solidFill>
                  <a:srgbClr val="0070C0"/>
                </a:solidFill>
                <a:latin typeface="Book Antiqua" panose="02040602050305030304" pitchFamily="18" charset="0"/>
              </a:rPr>
              <a:t>store</a:t>
            </a:r>
            <a:r>
              <a:rPr lang="en-US" sz="2200" dirty="0">
                <a:latin typeface="Book Antiqua" panose="02040602050305030304" pitchFamily="18" charset="0"/>
              </a:rPr>
              <a:t> such </a:t>
            </a:r>
            <a:r>
              <a:rPr lang="en-US" sz="2200" dirty="0">
                <a:solidFill>
                  <a:srgbClr val="0070C0"/>
                </a:solidFill>
                <a:latin typeface="Book Antiqua" panose="02040602050305030304" pitchFamily="18" charset="0"/>
              </a:rPr>
              <a:t>16-</a:t>
            </a:r>
            <a:r>
              <a:rPr lang="en-CA" sz="2200" dirty="0">
                <a:solidFill>
                  <a:srgbClr val="0070C0"/>
                </a:solidFill>
                <a:latin typeface="Book Antiqua" panose="02040602050305030304" pitchFamily="18" charset="0"/>
              </a:rPr>
              <a:t>bit </a:t>
            </a:r>
            <a:r>
              <a:rPr lang="en-CA" sz="2200" dirty="0">
                <a:latin typeface="Book Antiqua" panose="02040602050305030304" pitchFamily="18" charset="0"/>
              </a:rPr>
              <a:t>quantities, called </a:t>
            </a:r>
            <a:r>
              <a:rPr lang="en-CA" sz="2200" dirty="0">
                <a:solidFill>
                  <a:srgbClr val="0070C0"/>
                </a:solidFill>
                <a:latin typeface="Book Antiqua" panose="02040602050305030304" pitchFamily="18" charset="0"/>
              </a:rPr>
              <a:t>halfwords</a:t>
            </a:r>
            <a:r>
              <a:rPr lang="en-CA" sz="2200" dirty="0">
                <a:latin typeface="Book Antiqua" panose="02040602050305030304" pitchFamily="18" charset="0"/>
              </a:rPr>
              <a:t>.</a:t>
            </a:r>
          </a:p>
          <a:p>
            <a:pPr algn="l"/>
            <a:r>
              <a:rPr lang="en-US" sz="2200" dirty="0">
                <a:solidFill>
                  <a:srgbClr val="0070C0"/>
                </a:solidFill>
                <a:latin typeface="Book Antiqua" panose="02040602050305030304" pitchFamily="18" charset="0"/>
              </a:rPr>
              <a:t>Load half unsigned (</a:t>
            </a:r>
            <a:r>
              <a:rPr lang="en-US" sz="2200" dirty="0" err="1">
                <a:solidFill>
                  <a:srgbClr val="0070C0"/>
                </a:solidFill>
                <a:latin typeface="Book Antiqua" panose="02040602050305030304" pitchFamily="18" charset="0"/>
              </a:rPr>
              <a:t>lhu</a:t>
            </a:r>
            <a:r>
              <a:rPr lang="en-US" sz="2200" dirty="0">
                <a:solidFill>
                  <a:srgbClr val="0070C0"/>
                </a:solidFill>
                <a:latin typeface="Book Antiqua" panose="02040602050305030304" pitchFamily="18" charset="0"/>
              </a:rPr>
              <a:t>): </a:t>
            </a:r>
            <a:r>
              <a:rPr lang="en-US" sz="2200" dirty="0">
                <a:latin typeface="Book Antiqua" panose="02040602050305030304" pitchFamily="18" charset="0"/>
              </a:rPr>
              <a:t>loads a halfword from memory, placing it in the rightmost 16 bits of a register, filling the leftmost 48 bits with </a:t>
            </a:r>
            <a:r>
              <a:rPr lang="en-CA" sz="2200" dirty="0">
                <a:latin typeface="Book Antiqua" panose="02040602050305030304" pitchFamily="18" charset="0"/>
              </a:rPr>
              <a:t>zeros.</a:t>
            </a:r>
          </a:p>
          <a:p>
            <a:pPr algn="l"/>
            <a:r>
              <a:rPr lang="en-US" sz="2200" dirty="0">
                <a:solidFill>
                  <a:srgbClr val="0070C0"/>
                </a:solidFill>
                <a:latin typeface="Book Antiqua" panose="02040602050305030304" pitchFamily="18" charset="0"/>
              </a:rPr>
              <a:t>load half </a:t>
            </a:r>
            <a:r>
              <a:rPr lang="en-US" sz="2200" dirty="0">
                <a:latin typeface="Book Antiqua" panose="02040602050305030304" pitchFamily="18" charset="0"/>
              </a:rPr>
              <a:t>(</a:t>
            </a:r>
            <a:r>
              <a:rPr lang="en-US" sz="2200" dirty="0" err="1">
                <a:solidFill>
                  <a:srgbClr val="0070C0"/>
                </a:solidFill>
                <a:latin typeface="Book Antiqua" panose="02040602050305030304" pitchFamily="18" charset="0"/>
              </a:rPr>
              <a:t>lh</a:t>
            </a:r>
            <a:r>
              <a:rPr lang="en-US" sz="2200" dirty="0">
                <a:latin typeface="Book Antiqua" panose="02040602050305030304" pitchFamily="18" charset="0"/>
              </a:rPr>
              <a:t>): treats the halfword as a signed number and thus sign-extends to fill the 48 leftmost bits of the register.</a:t>
            </a:r>
          </a:p>
          <a:p>
            <a:pPr algn="l"/>
            <a:r>
              <a:rPr lang="en-US" sz="2200" dirty="0">
                <a:solidFill>
                  <a:srgbClr val="0070C0"/>
                </a:solidFill>
                <a:latin typeface="Book Antiqua" panose="02040602050305030304" pitchFamily="18" charset="0"/>
              </a:rPr>
              <a:t>Store half </a:t>
            </a:r>
            <a:r>
              <a:rPr lang="en-US" sz="2200" dirty="0">
                <a:latin typeface="Book Antiqua" panose="02040602050305030304" pitchFamily="18" charset="0"/>
              </a:rPr>
              <a:t>(</a:t>
            </a:r>
            <a:r>
              <a:rPr lang="en-US" sz="2200" dirty="0" err="1">
                <a:solidFill>
                  <a:srgbClr val="0070C0"/>
                </a:solidFill>
                <a:latin typeface="Book Antiqua" panose="02040602050305030304" pitchFamily="18" charset="0"/>
              </a:rPr>
              <a:t>sh</a:t>
            </a:r>
            <a:r>
              <a:rPr lang="en-US" sz="2200" dirty="0">
                <a:latin typeface="Book Antiqua" panose="02040602050305030304" pitchFamily="18" charset="0"/>
              </a:rPr>
              <a:t>): takes a halfword from the rightmost 16 bits of a register and writes it to memory.</a:t>
            </a:r>
          </a:p>
          <a:p>
            <a:pPr algn="l"/>
            <a:r>
              <a:rPr lang="en-CA" sz="2200" dirty="0">
                <a:latin typeface="Book Antiqua" panose="02040602050305030304" pitchFamily="18" charset="0"/>
              </a:rPr>
              <a:t>We copy </a:t>
            </a:r>
            <a:r>
              <a:rPr lang="en-US" sz="2200" dirty="0">
                <a:latin typeface="Book Antiqua" panose="02040602050305030304" pitchFamily="18" charset="0"/>
              </a:rPr>
              <a:t>a halfword with the sequence:</a:t>
            </a:r>
            <a:endParaRPr lang="en-CA" sz="2200" dirty="0">
              <a:latin typeface="Book Antiqua" panose="02040602050305030304" pitchFamily="18" charset="0"/>
            </a:endParaRPr>
          </a:p>
          <a:p>
            <a:pPr algn="l"/>
            <a:endParaRPr lang="en-US" sz="2400" dirty="0">
              <a:latin typeface="Book Antiqua" panose="02040602050305030304" pitchFamily="18" charset="0"/>
            </a:endParaRPr>
          </a:p>
          <a:p>
            <a:pPr algn="l"/>
            <a:endParaRPr lang="en-US" sz="2400" dirty="0">
              <a:latin typeface="Book Antiqua" panose="0204060205030503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FAF54C-3B6F-460F-82AF-2019378D4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70969-1D9F-4E41-A1EE-4EB62BCADA54}" type="slidenum">
              <a:rPr lang="en-CA" smtClean="0"/>
              <a:t>89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30616F-7F92-482E-B926-4C016A2451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dirty="0"/>
              <a:t>@ Dr. Mahmoud S. Masadeh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F5C9FFC-59C7-46F5-88AC-F2AFF26CE6BE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-20000" contrast="40000"/>
          </a:blip>
          <a:stretch>
            <a:fillRect/>
          </a:stretch>
        </p:blipFill>
        <p:spPr>
          <a:xfrm>
            <a:off x="3047801" y="5379929"/>
            <a:ext cx="6934399" cy="73152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AA7F025-DE2B-4B70-9482-DB3BD70C957C}"/>
              </a:ext>
            </a:extLst>
          </p:cNvPr>
          <p:cNvSpPr txBox="1"/>
          <p:nvPr/>
        </p:nvSpPr>
        <p:spPr>
          <a:xfrm>
            <a:off x="5638800" y="2971800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CA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81444C-4307-40D5-8FB8-8590D64E7D96}"/>
              </a:ext>
            </a:extLst>
          </p:cNvPr>
          <p:cNvSpPr txBox="1"/>
          <p:nvPr/>
        </p:nvSpPr>
        <p:spPr>
          <a:xfrm>
            <a:off x="6313715" y="4884113"/>
            <a:ext cx="4158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M[R[x11]]  </a:t>
            </a:r>
            <a:r>
              <a:rPr lang="en-US" dirty="0">
                <a:solidFill>
                  <a:srgbClr val="FF0000"/>
                </a:solidFill>
              </a:rPr>
              <a:t>X19 </a:t>
            </a: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 M[R[x10]]</a:t>
            </a:r>
            <a:endParaRPr lang="en-CA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29742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1CFAC-A95E-472E-ABE2-A4E4AD09B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775" y="365125"/>
            <a:ext cx="11268075" cy="568325"/>
          </a:xfrm>
        </p:spPr>
        <p:txBody>
          <a:bodyPr>
            <a:noAutofit/>
          </a:bodyPr>
          <a:lstStyle/>
          <a:p>
            <a:r>
              <a:rPr lang="en-US" sz="4000" dirty="0">
                <a:solidFill>
                  <a:srgbClr val="C00000"/>
                </a:solidFill>
                <a:latin typeface="Book Antiqua" panose="02040602050305030304" pitchFamily="18" charset="0"/>
              </a:rPr>
              <a:t>RISC-V assembly language </a:t>
            </a:r>
            <a:r>
              <a:rPr lang="en-US" sz="2800" dirty="0">
                <a:solidFill>
                  <a:srgbClr val="C00000"/>
                </a:solidFill>
                <a:latin typeface="Book Antiqua" panose="02040602050305030304" pitchFamily="18" charset="0"/>
              </a:rPr>
              <a:t>/Arithmetic/ Data transfer</a:t>
            </a:r>
            <a:endParaRPr lang="en-CA" sz="4000" dirty="0">
              <a:solidFill>
                <a:srgbClr val="C00000"/>
              </a:solidFill>
              <a:latin typeface="Book Antiqua" panose="0204060205030503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FAF54C-3B6F-460F-82AF-2019378D4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70969-1D9F-4E41-A1EE-4EB62BCADA54}" type="slidenum">
              <a:rPr lang="en-CA" smtClean="0"/>
              <a:t>9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30616F-7F92-482E-B926-4C016A2451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dirty="0"/>
              <a:t>@ Dr. Mahmoud S. Masadeh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591CA6C-CF8A-4B80-93E6-5CB7A5D94387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-20000" contrast="40000"/>
          </a:blip>
          <a:stretch>
            <a:fillRect/>
          </a:stretch>
        </p:blipFill>
        <p:spPr>
          <a:xfrm>
            <a:off x="830075" y="1130300"/>
            <a:ext cx="9987564" cy="50292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314417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1CFAC-A95E-472E-ABE2-A4E4AD09B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775" y="365125"/>
            <a:ext cx="11268075" cy="568325"/>
          </a:xfrm>
        </p:spPr>
        <p:txBody>
          <a:bodyPr>
            <a:noAutofit/>
          </a:bodyPr>
          <a:lstStyle/>
          <a:p>
            <a:r>
              <a:rPr lang="en-US" sz="3600" dirty="0">
                <a:solidFill>
                  <a:srgbClr val="C00000"/>
                </a:solidFill>
                <a:latin typeface="Book Antiqua" panose="02040602050305030304" pitchFamily="18" charset="0"/>
              </a:rPr>
              <a:t>Communicating with People</a:t>
            </a:r>
            <a:endParaRPr lang="en-CA" sz="3600" dirty="0">
              <a:solidFill>
                <a:srgbClr val="C00000"/>
              </a:solidFill>
              <a:latin typeface="Book Antiqua" panose="0204060205030503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FAF54C-3B6F-460F-82AF-2019378D4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70969-1D9F-4E41-A1EE-4EB62BCADA54}" type="slidenum">
              <a:rPr lang="en-CA" smtClean="0"/>
              <a:t>90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30616F-7F92-482E-B926-4C016A2451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dirty="0"/>
              <a:t>@ Dr. Mahmoud S. Masadeh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868C068-5DBA-4F6A-87A2-D7C9FD232B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289" y="1395068"/>
            <a:ext cx="8911642" cy="155448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366C347-413C-4759-90FB-8C5097D787A5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-20000" contrast="40000"/>
          </a:blip>
          <a:stretch>
            <a:fillRect/>
          </a:stretch>
        </p:blipFill>
        <p:spPr>
          <a:xfrm>
            <a:off x="950289" y="3102872"/>
            <a:ext cx="9857861" cy="9144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A109320-1106-4BEE-A678-572F80B9E497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-20000" contrast="40000"/>
          </a:blip>
          <a:stretch>
            <a:fillRect/>
          </a:stretch>
        </p:blipFill>
        <p:spPr>
          <a:xfrm>
            <a:off x="950290" y="4369083"/>
            <a:ext cx="8514656" cy="17373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7FE0EA7-36FE-4157-A628-6F5C7CF5A4C5}"/>
              </a:ext>
            </a:extLst>
          </p:cNvPr>
          <p:cNvCxnSpPr/>
          <p:nvPr/>
        </p:nvCxnSpPr>
        <p:spPr>
          <a:xfrm>
            <a:off x="1915886" y="4942114"/>
            <a:ext cx="22098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20FA041-A711-4DDA-9721-85271F0C2906}"/>
              </a:ext>
            </a:extLst>
          </p:cNvPr>
          <p:cNvCxnSpPr>
            <a:cxnSpLocks/>
          </p:cNvCxnSpPr>
          <p:nvPr/>
        </p:nvCxnSpPr>
        <p:spPr>
          <a:xfrm>
            <a:off x="6346370" y="5237763"/>
            <a:ext cx="1589315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2FC4BDB-FD83-4130-B877-8615307E4A8F}"/>
              </a:ext>
            </a:extLst>
          </p:cNvPr>
          <p:cNvCxnSpPr>
            <a:cxnSpLocks/>
          </p:cNvCxnSpPr>
          <p:nvPr/>
        </p:nvCxnSpPr>
        <p:spPr>
          <a:xfrm>
            <a:off x="4550228" y="5475514"/>
            <a:ext cx="1665515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099772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D7D61B-929F-49B2-B4CD-9C37A1517B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9113" y="275121"/>
            <a:ext cx="10515600" cy="4351338"/>
          </a:xfrm>
        </p:spPr>
        <p:txBody>
          <a:bodyPr>
            <a:normAutofit/>
          </a:bodyPr>
          <a:lstStyle/>
          <a:p>
            <a:pPr algn="l"/>
            <a:r>
              <a:rPr lang="en-US" sz="1600" b="0" i="0" dirty="0">
                <a:solidFill>
                  <a:srgbClr val="001A1E"/>
                </a:solidFill>
                <a:effectLst/>
                <a:latin typeface="Trebuchet MS" panose="020B0603020202020204" pitchFamily="34" charset="0"/>
              </a:rPr>
              <a:t>Consider two different implementations of the same instruction set architecture. </a:t>
            </a:r>
            <a:endParaRPr lang="en-US" sz="1600" b="0" i="0" dirty="0">
              <a:solidFill>
                <a:srgbClr val="001A1E"/>
              </a:solidFill>
              <a:effectLst/>
              <a:latin typeface="-apple-system"/>
            </a:endParaRPr>
          </a:p>
          <a:p>
            <a:pPr algn="l"/>
            <a:r>
              <a:rPr lang="en-US" sz="1600" b="0" i="0" dirty="0">
                <a:solidFill>
                  <a:srgbClr val="001A1E"/>
                </a:solidFill>
                <a:effectLst/>
                <a:latin typeface="Trebuchet MS" panose="020B0603020202020204" pitchFamily="34" charset="0"/>
              </a:rPr>
              <a:t>The instructions can be divided into four classes according to their CPI (classes A, B, C, and D).</a:t>
            </a:r>
            <a:endParaRPr lang="en-US" sz="1600" b="0" i="0" dirty="0">
              <a:solidFill>
                <a:srgbClr val="001A1E"/>
              </a:solidFill>
              <a:effectLst/>
              <a:latin typeface="-apple-system"/>
            </a:endParaRPr>
          </a:p>
          <a:p>
            <a:pPr algn="l"/>
            <a:r>
              <a:rPr lang="en-US" sz="1600" b="0" i="0" dirty="0">
                <a:solidFill>
                  <a:srgbClr val="001A1E"/>
                </a:solidFill>
                <a:effectLst/>
                <a:latin typeface="Trebuchet MS" panose="020B0603020202020204" pitchFamily="34" charset="0"/>
              </a:rPr>
              <a:t>P1 with a clock rate of 2.5 GHz and CPIs of 5, 2, 3, and 3, and P2 with a clock rate of 3 GHz and CPIs of 2, 2, 2, and 2. </a:t>
            </a:r>
            <a:endParaRPr lang="en-US" sz="1600" b="0" i="0" dirty="0">
              <a:solidFill>
                <a:srgbClr val="001A1E"/>
              </a:solidFill>
              <a:effectLst/>
              <a:latin typeface="-apple-system"/>
            </a:endParaRPr>
          </a:p>
          <a:p>
            <a:pPr algn="l"/>
            <a:r>
              <a:rPr lang="en-US" sz="1600" b="0" i="0" dirty="0">
                <a:solidFill>
                  <a:srgbClr val="001A1E"/>
                </a:solidFill>
                <a:effectLst/>
                <a:latin typeface="Trebuchet MS" panose="020B0603020202020204" pitchFamily="34" charset="0"/>
              </a:rPr>
              <a:t>Given a program with a dynamic instruction count of 1.0E6 instructions divided into classes as follows: 10% class A, 20% class B, 50% class C, and 20% class D. </a:t>
            </a:r>
            <a:endParaRPr lang="en-US" sz="1600" b="0" i="0" dirty="0">
              <a:solidFill>
                <a:srgbClr val="001A1E"/>
              </a:solidFill>
              <a:effectLst/>
              <a:latin typeface="-apple-system"/>
            </a:endParaRPr>
          </a:p>
          <a:p>
            <a:pPr algn="l"/>
            <a:r>
              <a:rPr lang="en-US" sz="1600" b="1" i="0" dirty="0">
                <a:solidFill>
                  <a:srgbClr val="0000FF"/>
                </a:solidFill>
                <a:effectLst/>
                <a:latin typeface="Trebuchet MS" panose="020B0603020202020204" pitchFamily="34" charset="0"/>
              </a:rPr>
              <a:t>What is the global CPI for each implementation?</a:t>
            </a:r>
            <a:endParaRPr lang="en-US" sz="1600" b="0" i="0" dirty="0">
              <a:solidFill>
                <a:srgbClr val="001A1E"/>
              </a:solidFill>
              <a:effectLst/>
              <a:latin typeface="-apple-system"/>
            </a:endParaRPr>
          </a:p>
          <a:p>
            <a:endParaRPr lang="en-CA" sz="16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711962-6707-4744-A484-1CBA095BAC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@ Dr. Mahmoud S. Masadeh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420FE9-90D6-4BD7-888F-808596EE1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70969-1D9F-4E41-A1EE-4EB62BCADA54}" type="slidenum">
              <a:rPr lang="en-CA" smtClean="0"/>
              <a:t>91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4956094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27911</TotalTime>
  <Words>6321</Words>
  <Application>Microsoft Office PowerPoint</Application>
  <PresentationFormat>Widescreen</PresentationFormat>
  <Paragraphs>668</Paragraphs>
  <Slides>91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91</vt:i4>
      </vt:variant>
    </vt:vector>
  </HeadingPairs>
  <TitlesOfParts>
    <vt:vector size="103" baseType="lpstr">
      <vt:lpstr>-apple-system</vt:lpstr>
      <vt:lpstr>Arial</vt:lpstr>
      <vt:lpstr>Book Antiqua</vt:lpstr>
      <vt:lpstr>Calibri</vt:lpstr>
      <vt:lpstr>Calibri Light</vt:lpstr>
      <vt:lpstr>Courier10 BT</vt:lpstr>
      <vt:lpstr>LetterGothicStd</vt:lpstr>
      <vt:lpstr>MinionPro-It</vt:lpstr>
      <vt:lpstr>MinionPro-Regular</vt:lpstr>
      <vt:lpstr>Pristina</vt:lpstr>
      <vt:lpstr>Trebuchet MS</vt:lpstr>
      <vt:lpstr>Office Theme</vt:lpstr>
      <vt:lpstr>PowerPoint Presentation</vt:lpstr>
      <vt:lpstr>Instructions: Language of the Computer</vt:lpstr>
      <vt:lpstr>2.1 Introduction</vt:lpstr>
      <vt:lpstr>Introduction</vt:lpstr>
      <vt:lpstr>Introduction</vt:lpstr>
      <vt:lpstr>The development history of Intel family of processors</vt:lpstr>
      <vt:lpstr>2.2 Operations of the Computer Hardware</vt:lpstr>
      <vt:lpstr>Operations of the Computer Hardware</vt:lpstr>
      <vt:lpstr>RISC-V assembly language /Arithmetic/ Data transfer</vt:lpstr>
      <vt:lpstr>RISC-V assembly language /logical/ Shift</vt:lpstr>
      <vt:lpstr>RISC-V assembly language /branch</vt:lpstr>
      <vt:lpstr>Compiling Two C Assignment Statements into RISC-V</vt:lpstr>
      <vt:lpstr>Compiling a Complex C Assignment into RISC-V</vt:lpstr>
      <vt:lpstr>2.3 Operands of the Computer Hardware</vt:lpstr>
      <vt:lpstr>RISC-V operands</vt:lpstr>
      <vt:lpstr>Operands of the Computer Hardware</vt:lpstr>
      <vt:lpstr>Compiling a C Assignment Using Registers</vt:lpstr>
      <vt:lpstr>Memory Operands</vt:lpstr>
      <vt:lpstr>Memory Operands</vt:lpstr>
      <vt:lpstr>Compiling an Assignment When an Operand Is in Memory</vt:lpstr>
      <vt:lpstr>Memory Operands</vt:lpstr>
      <vt:lpstr>Memory Operands - Endianness</vt:lpstr>
      <vt:lpstr>Memory Operands - store</vt:lpstr>
      <vt:lpstr>Compiling Using Load and Store</vt:lpstr>
      <vt:lpstr>Hardware/ Software Interface</vt:lpstr>
      <vt:lpstr>Constant or Immediate Operands</vt:lpstr>
      <vt:lpstr>Compiling Using Load and Store</vt:lpstr>
      <vt:lpstr>2.4 Signed and Unsigned Numbers</vt:lpstr>
      <vt:lpstr>Signed and Unsigned Numbers</vt:lpstr>
      <vt:lpstr>Two’s complement</vt:lpstr>
      <vt:lpstr>Two’s complement</vt:lpstr>
      <vt:lpstr>Two’s complement</vt:lpstr>
      <vt:lpstr>2.5 Representing Instructions in the Computer</vt:lpstr>
      <vt:lpstr>Translating a RISC-V Assembly Instruction into a Machine Instruction</vt:lpstr>
      <vt:lpstr>PowerPoint Presentation</vt:lpstr>
      <vt:lpstr>Memory Operands</vt:lpstr>
      <vt:lpstr>RISC-V Fields</vt:lpstr>
      <vt:lpstr>RISC-V Fields</vt:lpstr>
      <vt:lpstr>RISC-V Fields</vt:lpstr>
      <vt:lpstr>RISC-V instruction encoding</vt:lpstr>
      <vt:lpstr>Translating RISC-V Assembly Language into Machine Language</vt:lpstr>
      <vt:lpstr>RISC-V Fields</vt:lpstr>
      <vt:lpstr>The BIG Picture</vt:lpstr>
      <vt:lpstr>Check Yourself</vt:lpstr>
      <vt:lpstr>2.6 Logical Operations</vt:lpstr>
      <vt:lpstr>Logical Operations</vt:lpstr>
      <vt:lpstr>Logical Operations</vt:lpstr>
      <vt:lpstr>Logical Operations</vt:lpstr>
      <vt:lpstr>2.7 Instructions for Making Decisions</vt:lpstr>
      <vt:lpstr>Compiling if-then-else into Conditional Branches</vt:lpstr>
      <vt:lpstr>Loops</vt:lpstr>
      <vt:lpstr>Compiling a while Loop in C</vt:lpstr>
      <vt:lpstr>More Conditional Operations</vt:lpstr>
      <vt:lpstr>More Conditional Operations</vt:lpstr>
      <vt:lpstr>More Conditional Operations</vt:lpstr>
      <vt:lpstr>Signed vs. Unsigned</vt:lpstr>
      <vt:lpstr>Bounds Check Shortcut</vt:lpstr>
      <vt:lpstr>Bounds Check Shortcut</vt:lpstr>
      <vt:lpstr>Case/Switch Statement</vt:lpstr>
      <vt:lpstr>Case/Switch Statement</vt:lpstr>
      <vt:lpstr>Case/Switch Statement (MIPS)</vt:lpstr>
      <vt:lpstr>Check Yourself</vt:lpstr>
      <vt:lpstr>2.8 Procedure Calling</vt:lpstr>
      <vt:lpstr>Procedure Call Instructions</vt:lpstr>
      <vt:lpstr>Procedure Call Instructions</vt:lpstr>
      <vt:lpstr>Procedure Call Instructions</vt:lpstr>
      <vt:lpstr>Procedure Call Instructions</vt:lpstr>
      <vt:lpstr>Compiling a C Procedure That Doesn’t Call Another Procedure</vt:lpstr>
      <vt:lpstr>Compiling a C Procedure That Doesn’t Call Another Procedure</vt:lpstr>
      <vt:lpstr>Supporting Procedures in Computer Hardware</vt:lpstr>
      <vt:lpstr>Local Data on the Stack</vt:lpstr>
      <vt:lpstr>Register Usage</vt:lpstr>
      <vt:lpstr>Non-Leaf Procedures</vt:lpstr>
      <vt:lpstr>Non-Leaf Procedure Example …. We have other slides </vt:lpstr>
      <vt:lpstr>Non-Leaf Procedure Example</vt:lpstr>
      <vt:lpstr>Non-Leaf Procedure Example</vt:lpstr>
      <vt:lpstr>Hardware/Software Interface</vt:lpstr>
      <vt:lpstr>Supporting Procedures in Computer Hardware</vt:lpstr>
      <vt:lpstr>Allocating Space for New Data on the Stack</vt:lpstr>
      <vt:lpstr>Allocating Space for New Data on the Heap</vt:lpstr>
      <vt:lpstr>Register conventions for the RISC-V</vt:lpstr>
      <vt:lpstr>Local Data on the Stack</vt:lpstr>
      <vt:lpstr>Elaboration</vt:lpstr>
      <vt:lpstr>2.9 Communicating with People</vt:lpstr>
      <vt:lpstr>ASCII versus Binary Numbers</vt:lpstr>
      <vt:lpstr>Communicating with People</vt:lpstr>
      <vt:lpstr>Compiling a String Copy Procedure, Showing How to Use C Strings</vt:lpstr>
      <vt:lpstr>Compiling a String Copy Procedure, Showing How to Use C Strings</vt:lpstr>
      <vt:lpstr>Communicating with People</vt:lpstr>
      <vt:lpstr>Communicating with People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Dr. Mahmoud Masadeh</dc:creator>
  <cp:lastModifiedBy>Mahmoud S. Masadeh</cp:lastModifiedBy>
  <cp:revision>754</cp:revision>
  <dcterms:created xsi:type="dcterms:W3CDTF">2021-02-08T11:18:09Z</dcterms:created>
  <dcterms:modified xsi:type="dcterms:W3CDTF">2023-02-25T14:57:06Z</dcterms:modified>
</cp:coreProperties>
</file>